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36" r:id="rId3"/>
    <p:sldId id="360" r:id="rId5"/>
    <p:sldId id="389" r:id="rId6"/>
    <p:sldId id="387" r:id="rId7"/>
    <p:sldId id="390" r:id="rId8"/>
    <p:sldId id="361" r:id="rId9"/>
    <p:sldId id="363" r:id="rId10"/>
    <p:sldId id="364" r:id="rId11"/>
    <p:sldId id="362" r:id="rId12"/>
    <p:sldId id="343" r:id="rId13"/>
    <p:sldId id="273" r:id="rId14"/>
    <p:sldId id="274" r:id="rId15"/>
    <p:sldId id="275" r:id="rId16"/>
    <p:sldId id="277" r:id="rId17"/>
    <p:sldId id="278" r:id="rId18"/>
    <p:sldId id="279" r:id="rId19"/>
    <p:sldId id="371" r:id="rId20"/>
    <p:sldId id="374" r:id="rId21"/>
    <p:sldId id="375" r:id="rId22"/>
    <p:sldId id="376" r:id="rId23"/>
    <p:sldId id="379" r:id="rId24"/>
    <p:sldId id="380" r:id="rId25"/>
  </p:sldIdLst>
  <p:sldSz cx="12198350" cy="6859270"/>
  <p:notesSz cx="6858000" cy="9144000"/>
  <p:custDataLst>
    <p:tags r:id="rId30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1D"/>
    <a:srgbClr val="FAFAFA"/>
    <a:srgbClr val="005DA2"/>
    <a:srgbClr val="FFC400"/>
    <a:srgbClr val="FFD347"/>
    <a:srgbClr val="0071C1"/>
    <a:srgbClr val="41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3850" autoAdjust="0"/>
  </p:normalViewPr>
  <p:slideViewPr>
    <p:cSldViewPr>
      <p:cViewPr varScale="1">
        <p:scale>
          <a:sx n="62" d="100"/>
          <a:sy n="62" d="100"/>
        </p:scale>
        <p:origin x="864" y="48"/>
      </p:cViewPr>
      <p:guideLst>
        <p:guide orient="horz" pos="2160"/>
        <p:guide pos="3842"/>
        <p:guide pos="304"/>
        <p:guide pos="1892"/>
        <p:guide pos="12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416"/>
    </p:cViewPr>
  </p:sorter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4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84AE6-2F58-FD4A-A7A2-BF097CC5BD97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CC9FA-B3C0-EF44-8ADC-467AE02BC48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AE03-6EE8-41FD-8A37-86C6BC5E26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登陆数据库后，在已购买（或试用中）栏目选择需要进入的数据库。更换数据库后，右侧数据库分类会随之改变。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在右侧分类中选择需要查询的分类，点击后可看到分类下的分类或表名。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登陆数据库后，在已购买（或试用中）栏目选择需要进入的数据库。更换数据库后，右侧数据库分类会随之改变。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在右侧分类中选择需要查询的分类，点击后可看到分类下的分类或表名。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登陆数据库后，在已购买（或试用中）栏目选择需要进入的数据库。更换数据库后，右侧数据库分类会随之改变。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在右侧分类中选择需要查询的分类，点击后可看到分类下的分类或表名。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其中左侧为未选择字段，右侧为已选择字段。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【待选择】后方显示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未选择字段个数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总字段数 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【已选择】后方显示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已选择字段个数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总字段数 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点击【全部选择】可将左侧未选择字段全部选中，选中后会将所有字段移动到右侧。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点击【全部删除】可将右侧已选择字段全部删除，删除后会将所有字段移动到左侧。数据库后，右侧数据库分类会随之改变。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在右侧分类中选择需要查询的分类，点击后可看到分类下的分类或表名。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其中左侧为未选择字段，右侧为已选择字段。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【待选择】后方显示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未选择字段个数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总字段数 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【已选择】后方显示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已选择字段个数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总字段数 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点击【全部选择】可将左侧未选择字段全部选中，选中后会将所有字段移动到右侧。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点击【全部删除】可将右侧已选择字段全部删除，删除后会将所有字段移动到左侧。数据库后，右侧数据库分类会随之改变。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在右侧分类中选择需要查询的分类，点击后可看到分类下的分类或表名。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登陆数据库后，在已购买（或试用中）栏目选择需要进入的数据库。更换数据库后，右侧数据库分类会随之改变。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在右侧分类中选择需要查询的分类，点击后可看到分类下的分类或表名。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登陆数据库后，在已购买（或试用中）栏目选择需要进入的数据库。更换数据库后，右侧数据库分类会随之改变。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在右侧分类中选择需要查询的分类，点击后可看到分类下的分类或表名。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登陆数据库后，在已购买（或试用中）栏目选择需要进入的数据库。更换数据库后，右侧数据库分类会随之改变。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在右侧分类中选择需要查询的分类，点击后可看到分类下的分类或表名。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登陆数据库后，在已购买（或试用中）栏目选择需要进入的数据库。更换数据库后，右侧数据库分类会随之改变。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在右侧分类中选择需要查询的分类，点击后可看到分类下的分类或表名。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登陆数据库后，在已购买（或试用中）栏目选择需要进入的数据库。更换数据库后，右侧数据库分类会随之改变。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在右侧分类中选择需要查询的分类，点击后可看到分类下的分类或表名。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登陆数据库后，在已购买（或试用中）栏目选择需要进入的数据库。更换数据库后，右侧数据库分类会随之改变。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在右侧分类中选择需要查询的分类，点击后可看到分类下的分类或表名。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其中左侧为未选择字段，右侧为已选择字段。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【待选择】后方显示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未选择字段个数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总字段数 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【已选择】后方显示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已选择字段个数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总字段数 </a:t>
            </a:r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点击【全部选择】可将左侧未选择字段全部选中，选中后会将所有字段移动到右侧。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点击【全部删除】可将右侧已选择字段全部删除，删除后会将所有字段移动到左侧。数据库后，右侧数据库分类会随之改变。</a:t>
            </a:r>
            <a:endParaRPr lang="en-US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zh-CN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在右侧分类中选择需要查询的分类，点击后可看到分类下的分类或表名。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637" y="365210"/>
            <a:ext cx="10521077" cy="1325870"/>
          </a:xfrm>
          <a:prstGeom prst="rect">
            <a:avLst/>
          </a:prstGeom>
        </p:spPr>
        <p:txBody>
          <a:bodyPr lIns="91472" tIns="45736" rIns="91472" bIns="45736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637" y="1826048"/>
            <a:ext cx="10521077" cy="4352346"/>
          </a:xfrm>
          <a:prstGeom prst="rect">
            <a:avLst/>
          </a:prstGeom>
        </p:spPr>
        <p:txBody>
          <a:bodyPr lIns="91472" tIns="45736" rIns="91472" bIns="45736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636" y="6357822"/>
            <a:ext cx="2744629" cy="365210"/>
          </a:xfrm>
          <a:prstGeom prst="rect">
            <a:avLst/>
          </a:prstGeom>
        </p:spPr>
        <p:txBody>
          <a:bodyPr lIns="91472" tIns="45736" rIns="91472" bIns="45736"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40704" y="6357822"/>
            <a:ext cx="4116943" cy="365210"/>
          </a:xfrm>
          <a:prstGeom prst="rect">
            <a:avLst/>
          </a:prstGeom>
        </p:spPr>
        <p:txBody>
          <a:bodyPr lIns="91472" tIns="45736" rIns="91472" bIns="45736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5085" y="6357822"/>
            <a:ext cx="2744629" cy="365210"/>
          </a:xfrm>
          <a:prstGeom prst="rect">
            <a:avLst/>
          </a:prstGeom>
        </p:spPr>
        <p:txBody>
          <a:bodyPr lIns="91472" tIns="45736" rIns="91472" bIns="45736"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876" y="2130919"/>
            <a:ext cx="10368598" cy="1470366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753" y="3887100"/>
            <a:ext cx="8538845" cy="1753006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9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9E0611D0-9A6A-4745-A630-3246110313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9D3F3D8C-2C4B-4342-80F1-9B8A0E6BA81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1562671" y="693490"/>
            <a:ext cx="10635679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3" y="189538"/>
            <a:ext cx="1080000" cy="936000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20" y="273112"/>
            <a:ext cx="4013173" cy="116232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216" y="273114"/>
            <a:ext cx="6819216" cy="5854469"/>
          </a:xfrm>
          <a:prstGeom prst="rect">
            <a:avLst/>
          </a:prstGeom>
        </p:spPr>
        <p:txBody>
          <a:bodyPr lIns="121963" tIns="60981" rIns="121963" bIns="60981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20" y="1435434"/>
            <a:ext cx="4013173" cy="46921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1712"/>
            <a:ext cx="7319010" cy="566870"/>
          </a:xfrm>
          <a:prstGeom prst="rect">
            <a:avLst/>
          </a:prstGeom>
        </p:spPr>
        <p:txBody>
          <a:bodyPr lIns="121963" tIns="60981" rIns="121963" bIns="60981"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916"/>
            <a:ext cx="7319010" cy="4115753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835" indent="0">
              <a:buNone/>
              <a:defRPr sz="3200"/>
            </a:lvl3pPr>
            <a:lvl4pPr marL="1829435" indent="0">
              <a:buNone/>
              <a:defRPr sz="2700"/>
            </a:lvl4pPr>
            <a:lvl5pPr marL="2439035" indent="0">
              <a:buNone/>
              <a:defRPr sz="2700"/>
            </a:lvl5pPr>
            <a:lvl6pPr marL="3049270" indent="0">
              <a:buNone/>
              <a:defRPr sz="2700"/>
            </a:lvl6pPr>
            <a:lvl7pPr marL="3658870" indent="0">
              <a:buNone/>
              <a:defRPr sz="2700"/>
            </a:lvl7pPr>
            <a:lvl8pPr marL="4268470" indent="0">
              <a:buNone/>
              <a:defRPr sz="2700"/>
            </a:lvl8pPr>
            <a:lvl9pPr marL="4878705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8581"/>
            <a:ext cx="7319010" cy="805049"/>
          </a:xfrm>
          <a:prstGeom prst="rect">
            <a:avLst/>
          </a:prstGeom>
        </p:spPr>
        <p:txBody>
          <a:bodyPr lIns="121963" tIns="60981" rIns="121963" bIns="60981"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835" indent="0">
              <a:buNone/>
              <a:defRPr sz="1300"/>
            </a:lvl3pPr>
            <a:lvl4pPr marL="1829435" indent="0">
              <a:buNone/>
              <a:defRPr sz="1200"/>
            </a:lvl4pPr>
            <a:lvl5pPr marL="2439035" indent="0">
              <a:buNone/>
              <a:defRPr sz="1200"/>
            </a:lvl5pPr>
            <a:lvl6pPr marL="3049270" indent="0">
              <a:buNone/>
              <a:defRPr sz="1200"/>
            </a:lvl6pPr>
            <a:lvl7pPr marL="3658870" indent="0">
              <a:buNone/>
              <a:defRPr sz="1200"/>
            </a:lvl7pPr>
            <a:lvl8pPr marL="4268470" indent="0">
              <a:buNone/>
              <a:defRPr sz="1200"/>
            </a:lvl8pPr>
            <a:lvl9pPr marL="487870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702"/>
            <a:ext cx="10978515" cy="1143265"/>
          </a:xfrm>
          <a:prstGeom prst="rect">
            <a:avLst/>
          </a:prstGeom>
        </p:spPr>
        <p:txBody>
          <a:bodyPr lIns="121963" tIns="60981" rIns="121963" bIns="6098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572"/>
            <a:ext cx="10978515" cy="4527011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06422"/>
            <a:ext cx="2744629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06422"/>
            <a:ext cx="8030580" cy="4388867"/>
          </a:xfrm>
          <a:prstGeom prst="rect">
            <a:avLst/>
          </a:prstGeom>
        </p:spPr>
        <p:txBody>
          <a:bodyPr vert="eaVert" lIns="121963" tIns="60981" rIns="121963" bIns="6098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917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DF659192-60C8-49F5-94DF-1E29C3FCC8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7770" y="6357822"/>
            <a:ext cx="3862811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42151" y="6357822"/>
            <a:ext cx="2846282" cy="365210"/>
          </a:xfrm>
          <a:prstGeom prst="rect">
            <a:avLst/>
          </a:prstGeom>
        </p:spPr>
        <p:txBody>
          <a:bodyPr lIns="121963" tIns="60981" rIns="121963" bIns="60981"/>
          <a:lstStyle/>
          <a:p>
            <a:fld id="{EB730883-2733-4EB0-9793-894FF9D501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wipe/>
  </p:transition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1235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63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23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447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407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67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90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50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8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4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3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92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8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47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70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10.png"/><Relationship Id="rId1" Type="http://schemas.openxmlformats.org/officeDocument/2006/relationships/hyperlink" Target="http://data.harborn.cn/" TargetMode="Externa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hyperlink" Target="http://www.harborn.cn/" TargetMode="External"/><Relationship Id="rId1" Type="http://schemas.openxmlformats.org/officeDocument/2006/relationships/hyperlink" Target="mailto:support@harborn.c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0"/>
            <a:ext cx="3722911" cy="68595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5791629" y="1358461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673144" y="1358460"/>
            <a:ext cx="3741980" cy="511504"/>
            <a:chOff x="6339097" y="1573726"/>
            <a:chExt cx="3744416" cy="511504"/>
          </a:xfrm>
        </p:grpSpPr>
        <p:sp>
          <p:nvSpPr>
            <p:cNvPr id="35" name="圆角矩形 34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723350" y="1614014"/>
              <a:ext cx="2653075" cy="43092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数据库平台功能介绍</a:t>
              </a: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圆角矩形 36"/>
          <p:cNvSpPr/>
          <p:nvPr/>
        </p:nvSpPr>
        <p:spPr>
          <a:xfrm>
            <a:off x="5791629" y="2768953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649262" y="2768953"/>
            <a:ext cx="3741980" cy="511504"/>
            <a:chOff x="6315199" y="2410178"/>
            <a:chExt cx="3744416" cy="511504"/>
          </a:xfrm>
        </p:grpSpPr>
        <p:sp>
          <p:nvSpPr>
            <p:cNvPr id="39" name="圆角矩形 38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6747248" y="2450466"/>
              <a:ext cx="2653075" cy="43092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数据库使用说明</a:t>
              </a: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圆角矩形 53"/>
          <p:cNvSpPr/>
          <p:nvPr/>
        </p:nvSpPr>
        <p:spPr>
          <a:xfrm>
            <a:off x="5791629" y="4157092"/>
            <a:ext cx="512927" cy="51150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2" tIns="60946" rIns="121892" bIns="60946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36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673144" y="4157090"/>
            <a:ext cx="3741980" cy="511504"/>
            <a:chOff x="6339097" y="3296031"/>
            <a:chExt cx="3744416" cy="511504"/>
          </a:xfrm>
        </p:grpSpPr>
        <p:sp>
          <p:nvSpPr>
            <p:cNvPr id="56" name="圆角矩形 55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723349" y="3336319"/>
              <a:ext cx="3004424" cy="430928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数据库特色及服务</a:t>
              </a:r>
              <a:endParaRPr lang="zh-CN" altLang="zh-CN" sz="20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7057275" y="5085978"/>
            <a:ext cx="2734394" cy="430928"/>
          </a:xfrm>
          <a:prstGeom prst="rect">
            <a:avLst/>
          </a:prstGeom>
        </p:spPr>
        <p:txBody>
          <a:bodyPr wrap="square" lIns="121960" tIns="60980" rIns="121960" bIns="60980">
            <a:spAutoFit/>
          </a:bodyPr>
          <a:lstStyle/>
          <a:p>
            <a:pPr>
              <a:defRPr/>
            </a:pPr>
            <a:r>
              <a:rPr lang="zh-CN" altLang="en-US" sz="20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容</a:t>
            </a:r>
            <a:endParaRPr lang="zh-CN" altLang="zh-CN" sz="20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7310" y="2363078"/>
            <a:ext cx="2806485" cy="1354243"/>
          </a:xfrm>
          <a:prstGeom prst="rect">
            <a:avLst/>
          </a:prstGeom>
          <a:noFill/>
        </p:spPr>
        <p:txBody>
          <a:bodyPr wrap="square" lIns="121880" tIns="60938" rIns="121880" bIns="60938">
            <a:spAutoFit/>
          </a:bodyPr>
          <a:lstStyle/>
          <a:p>
            <a:pPr algn="r">
              <a:defRPr/>
            </a:pPr>
            <a:r>
              <a:rPr lang="zh-CN" altLang="en-US" sz="4800" b="1" spc="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 </a:t>
            </a:r>
            <a:endParaRPr lang="en-US" altLang="zh-CN" sz="4800" b="1" spc="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r">
              <a:defRPr/>
            </a:pPr>
            <a:r>
              <a:rPr lang="en-US" altLang="zh-CN" sz="3200" b="1" spc="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CONTENTS</a:t>
            </a:r>
            <a:endParaRPr lang="zh-CN" altLang="en-US" sz="3200" b="1" spc="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下箭头 66"/>
          <p:cNvSpPr/>
          <p:nvPr/>
        </p:nvSpPr>
        <p:spPr>
          <a:xfrm rot="16200000">
            <a:off x="4266406" y="2756767"/>
            <a:ext cx="576064" cy="67938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7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0983" y="4293890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747520" y="20066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嘉博数据平台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94719" y="1269554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66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5400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怎样找到您所需要的数据</a:t>
            </a:r>
            <a:endParaRPr lang="zh-CN" altLang="en-US" sz="54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6423549" y="5050320"/>
            <a:ext cx="1243891" cy="7076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39%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3653" y="2843417"/>
            <a:ext cx="1243891" cy="7076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70%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738519" y="210471"/>
            <a:ext cx="6815372" cy="52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嘉博数据平台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数据提取步骤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60841" y="867517"/>
            <a:ext cx="10035812" cy="371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300" u="sng" dirty="0">
                <a:latin typeface="楷体" panose="02010609060101010101" pitchFamily="49" charset="-122"/>
                <a:ea typeface="楷体" panose="02010609060101010101" pitchFamily="49" charset="-122"/>
              </a:rPr>
              <a:t>数据提取步骤</a:t>
            </a:r>
            <a:r>
              <a:rPr lang="en-US" altLang="zh-CN" sz="3300" u="sng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zh-CN" altLang="en-US" sz="33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3300" dirty="0">
                <a:latin typeface="楷体" panose="02010609060101010101" pitchFamily="49" charset="-122"/>
                <a:ea typeface="楷体" panose="02010609060101010101" pitchFamily="49" charset="-122"/>
              </a:rPr>
              <a:t>第一步：登陆网站</a:t>
            </a:r>
            <a:endParaRPr lang="zh-CN" altLang="en-US" sz="33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3300" dirty="0">
                <a:latin typeface="楷体" panose="02010609060101010101" pitchFamily="49" charset="-122"/>
                <a:ea typeface="楷体" panose="02010609060101010101" pitchFamily="49" charset="-122"/>
              </a:rPr>
              <a:t>第二步：选择需要下载的数据库表数据</a:t>
            </a:r>
            <a:endParaRPr lang="zh-CN" altLang="en-US" sz="33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3300" dirty="0">
                <a:latin typeface="楷体" panose="02010609060101010101" pitchFamily="49" charset="-122"/>
                <a:ea typeface="楷体" panose="02010609060101010101" pitchFamily="49" charset="-122"/>
              </a:rPr>
              <a:t>第三步：选择需要下载的字段指标</a:t>
            </a:r>
            <a:endParaRPr lang="zh-CN" altLang="en-US" sz="33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3300" dirty="0">
                <a:latin typeface="楷体" panose="02010609060101010101" pitchFamily="49" charset="-122"/>
                <a:ea typeface="楷体" panose="02010609060101010101" pitchFamily="49" charset="-122"/>
              </a:rPr>
              <a:t>第四步：选择下载数据输出类型</a:t>
            </a:r>
            <a:endParaRPr lang="zh-CN" altLang="en-US" sz="33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3300" dirty="0">
                <a:latin typeface="楷体" panose="02010609060101010101" pitchFamily="49" charset="-122"/>
                <a:ea typeface="楷体" panose="02010609060101010101" pitchFamily="49" charset="-122"/>
              </a:rPr>
              <a:t>第五步：下载数据到本地</a:t>
            </a:r>
            <a:endParaRPr lang="zh-CN" altLang="zh-CN" sz="33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KSO_Shape"/>
          <p:cNvSpPr/>
          <p:nvPr/>
        </p:nvSpPr>
        <p:spPr>
          <a:xfrm rot="10800000">
            <a:off x="9807139" y="4878920"/>
            <a:ext cx="2419285" cy="1985706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1484" y="4293640"/>
            <a:ext cx="1243891" cy="7076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39%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3653" y="2843417"/>
            <a:ext cx="1243891" cy="7076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70%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748779" y="201594"/>
            <a:ext cx="10407815" cy="52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第一步：登录网站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             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操作指南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64760" y="4647482"/>
            <a:ext cx="9542559" cy="1630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IE</a:t>
            </a:r>
            <a:r>
              <a:rPr lang="zh-CN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浏览器中输入嘉博环球数据库的网址：</a:t>
            </a:r>
            <a:r>
              <a:rPr lang="en-US" altLang="zh-CN" sz="2000" u="sng" dirty="0">
                <a:solidFill>
                  <a:srgbClr val="0563C1"/>
                </a:solidFill>
                <a:latin typeface="等线" panose="02010600030101010101" pitchFamily="2" charset="-122"/>
                <a:cs typeface="Times New Roman" panose="02020603050405020304" pitchFamily="18" charset="0"/>
                <a:hlinkClick r:id="rId1"/>
              </a:rPr>
              <a:t>http://data.harborn.cn</a:t>
            </a:r>
            <a:r>
              <a:rPr lang="zh-CN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；然后根据提示</a:t>
            </a:r>
            <a:r>
              <a:rPr lang="zh-CN" altLang="zh-CN" sz="2000" b="1" dirty="0">
                <a:ea typeface="等线" panose="02010600030101010101" pitchFamily="2" charset="-122"/>
                <a:cs typeface="Times New Roman" panose="02020603050405020304" pitchFamily="18" charset="0"/>
              </a:rPr>
              <a:t>输入您的用户名及密码即可进入到嘉博环球数据库中</a:t>
            </a:r>
            <a:r>
              <a:rPr lang="zh-CN" altLang="zh-CN" sz="2000" dirty="0"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b="1" u="sng" dirty="0"/>
          </a:p>
          <a:p>
            <a:endParaRPr lang="en-US" altLang="zh-CN" sz="2000" dirty="0"/>
          </a:p>
          <a:p>
            <a:r>
              <a:rPr lang="en-US" altLang="zh-CN" sz="2000" dirty="0"/>
              <a:t>2.</a:t>
            </a:r>
            <a:r>
              <a:rPr lang="zh-CN" altLang="zh-CN" sz="2000" dirty="0"/>
              <a:t>登陆</a:t>
            </a:r>
            <a:r>
              <a:rPr lang="zh-CN" altLang="en-US" sz="2000" dirty="0"/>
              <a:t>校</a:t>
            </a:r>
            <a:r>
              <a:rPr lang="zh-CN" altLang="zh-CN" sz="2000" dirty="0"/>
              <a:t>图书馆网站，在</a:t>
            </a:r>
            <a:r>
              <a:rPr lang="zh-CN" altLang="zh-CN" sz="2000" u="sng" dirty="0"/>
              <a:t>数字资源模块</a:t>
            </a:r>
            <a:r>
              <a:rPr lang="zh-CN" altLang="zh-CN" sz="2000" dirty="0"/>
              <a:t>，选择</a:t>
            </a:r>
            <a:r>
              <a:rPr lang="zh-CN" altLang="zh-CN" sz="2000" u="sng" dirty="0"/>
              <a:t>试用数据库</a:t>
            </a:r>
            <a:r>
              <a:rPr lang="zh-CN" altLang="zh-CN" sz="2000" dirty="0"/>
              <a:t>，点击</a:t>
            </a:r>
            <a:endParaRPr lang="zh-CN" altLang="zh-CN" sz="2000" dirty="0"/>
          </a:p>
          <a:p>
            <a:r>
              <a:rPr lang="en-US" altLang="zh-CN" sz="2000" b="1" dirty="0"/>
              <a:t>HBN</a:t>
            </a:r>
            <a:r>
              <a:rPr lang="zh-CN" altLang="en-US" sz="2000" b="1" dirty="0"/>
              <a:t>嘉博</a:t>
            </a:r>
            <a:r>
              <a:rPr lang="zh-CN" altLang="zh-CN" sz="2000" b="1" dirty="0"/>
              <a:t>数据库 校内访问地址登陆（无需账号，直接登录）</a:t>
            </a:r>
            <a:endParaRPr lang="en-US" altLang="zh-CN" sz="2000" b="1" dirty="0"/>
          </a:p>
        </p:txBody>
      </p:sp>
      <p:sp>
        <p:nvSpPr>
          <p:cNvPr id="15" name="KSO_Shape"/>
          <p:cNvSpPr/>
          <p:nvPr/>
        </p:nvSpPr>
        <p:spPr>
          <a:xfrm rot="10800000">
            <a:off x="9807139" y="4949386"/>
            <a:ext cx="2419285" cy="1915241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9" name="图片 8" descr="C:\Users\ADMINI~1.USE\AppData\Local\Temp\1553645484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59" y="800060"/>
            <a:ext cx="9445506" cy="378153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3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1484" y="4293640"/>
            <a:ext cx="1243891" cy="7076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39%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3653" y="2843417"/>
            <a:ext cx="1243891" cy="7076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70%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635971" y="220644"/>
            <a:ext cx="10733475" cy="52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第二步：选择数据库需要下载的表数据  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操作指南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9885" y="5001441"/>
            <a:ext cx="9566683" cy="1446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200" dirty="0"/>
          </a:p>
          <a:p>
            <a:r>
              <a:rPr lang="en-US" altLang="zh-CN" sz="2200" dirty="0"/>
              <a:t>1.</a:t>
            </a:r>
            <a:r>
              <a:rPr lang="zh-CN" altLang="zh-CN" sz="2200" dirty="0"/>
              <a:t>登陆数据库后，在</a:t>
            </a:r>
            <a:r>
              <a:rPr lang="zh-CN" altLang="en-US" sz="2200" dirty="0"/>
              <a:t>试用或已购买</a:t>
            </a:r>
            <a:r>
              <a:rPr lang="zh-CN" altLang="zh-CN" sz="2200" dirty="0"/>
              <a:t>栏目选择需要进入的数据库。</a:t>
            </a:r>
            <a:endParaRPr lang="en-US" altLang="zh-CN" sz="2200" dirty="0"/>
          </a:p>
          <a:p>
            <a:r>
              <a:rPr lang="en-US" altLang="zh-CN" sz="2200" dirty="0"/>
              <a:t>2.</a:t>
            </a:r>
            <a:r>
              <a:rPr lang="zh-CN" altLang="zh-CN" sz="2200" dirty="0"/>
              <a:t>在右侧分类中选择需要查询的分类，点击后可看到分类下的分类或表名</a:t>
            </a:r>
            <a:endParaRPr lang="en-US" altLang="zh-CN" sz="2200" dirty="0"/>
          </a:p>
          <a:p>
            <a:r>
              <a:rPr lang="en-US" altLang="zh-CN" sz="2200" dirty="0"/>
              <a:t>3.</a:t>
            </a:r>
            <a:r>
              <a:rPr lang="zh-CN" altLang="zh-CN" sz="2200" dirty="0"/>
              <a:t>点击表名后可进入到数据库</a:t>
            </a:r>
            <a:r>
              <a:rPr lang="zh-CN" altLang="en-US" sz="2200" dirty="0"/>
              <a:t>检索</a:t>
            </a:r>
            <a:r>
              <a:rPr lang="zh-CN" altLang="zh-CN" sz="2200" dirty="0"/>
              <a:t>下载页面</a:t>
            </a:r>
            <a:endParaRPr lang="zh-CN" altLang="zh-CN" sz="2200" b="1" dirty="0"/>
          </a:p>
        </p:txBody>
      </p:sp>
      <p:sp>
        <p:nvSpPr>
          <p:cNvPr id="15" name="KSO_Shape"/>
          <p:cNvSpPr/>
          <p:nvPr/>
        </p:nvSpPr>
        <p:spPr>
          <a:xfrm rot="10800000">
            <a:off x="9807139" y="5510564"/>
            <a:ext cx="2419285" cy="1354063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8626" y="803395"/>
            <a:ext cx="10009111" cy="457832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49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49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1484" y="4293640"/>
            <a:ext cx="1243891" cy="7076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39%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3653" y="2843417"/>
            <a:ext cx="1243891" cy="7076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70%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658634" y="201594"/>
            <a:ext cx="10567154" cy="52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第二步：选择需要下载的字段指标                                     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操作指南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62671" y="4634167"/>
            <a:ext cx="9616155" cy="144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dirty="0"/>
          </a:p>
          <a:p>
            <a:endParaRPr lang="en-US" altLang="zh-CN" sz="1800" dirty="0"/>
          </a:p>
          <a:p>
            <a:r>
              <a:rPr lang="zh-CN" altLang="zh-CN" sz="1800" dirty="0"/>
              <a:t>【全部选择】默认为全部选择，也可选取部分指标 。</a:t>
            </a:r>
            <a:endParaRPr lang="zh-CN" altLang="zh-CN" sz="1800" dirty="0"/>
          </a:p>
          <a:p>
            <a:r>
              <a:rPr lang="zh-CN" altLang="zh-CN" sz="1800" dirty="0"/>
              <a:t>【删除】点击后将删除当前行指标 。</a:t>
            </a:r>
            <a:endParaRPr lang="zh-CN" altLang="zh-CN" sz="1800" dirty="0"/>
          </a:p>
          <a:p>
            <a:r>
              <a:rPr lang="zh-CN" altLang="zh-CN" sz="1800" dirty="0"/>
              <a:t>。</a:t>
            </a:r>
            <a:endParaRPr lang="zh-CN" altLang="zh-CN" sz="1800" dirty="0"/>
          </a:p>
        </p:txBody>
      </p:sp>
      <p:sp>
        <p:nvSpPr>
          <p:cNvPr id="15" name="KSO_Shape"/>
          <p:cNvSpPr/>
          <p:nvPr/>
        </p:nvSpPr>
        <p:spPr>
          <a:xfrm rot="10800000">
            <a:off x="9807139" y="4949386"/>
            <a:ext cx="2419285" cy="1915241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8634" y="809271"/>
            <a:ext cx="9305818" cy="433662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1484" y="4293640"/>
            <a:ext cx="1243891" cy="7076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39%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3653" y="2843417"/>
            <a:ext cx="1243891" cy="7076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70%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743083" y="144451"/>
            <a:ext cx="10654102" cy="52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第四步：选择下载数据输出类型                                        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操作指南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51951" y="5243639"/>
            <a:ext cx="7786657" cy="1046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200" b="1" u="sng" dirty="0"/>
          </a:p>
          <a:p>
            <a:r>
              <a:rPr lang="zh-CN" altLang="zh-CN" sz="2000" dirty="0"/>
              <a:t>下载</a:t>
            </a:r>
            <a:r>
              <a:rPr lang="zh-CN" altLang="en-US" sz="2000" dirty="0"/>
              <a:t>列表</a:t>
            </a:r>
            <a:r>
              <a:rPr lang="zh-CN" altLang="zh-CN" sz="2000" dirty="0"/>
              <a:t>中可选择文件</a:t>
            </a:r>
            <a:r>
              <a:rPr lang="zh-CN" altLang="en-US" sz="2000" dirty="0"/>
              <a:t>的</a:t>
            </a:r>
            <a:r>
              <a:rPr lang="zh-CN" altLang="zh-CN" sz="2000" dirty="0"/>
              <a:t>输出类型。</a:t>
            </a:r>
            <a:r>
              <a:rPr lang="zh-CN" altLang="en-US" sz="2000" dirty="0"/>
              <a:t>例如</a:t>
            </a:r>
            <a:r>
              <a:rPr lang="en-US" altLang="zh-CN" sz="2000" dirty="0"/>
              <a:t>EXCEL,TXT,SAS,R</a:t>
            </a:r>
            <a:r>
              <a:rPr lang="zh-CN" altLang="en-US" sz="2000" dirty="0"/>
              <a:t>语言，</a:t>
            </a:r>
            <a:r>
              <a:rPr lang="en-US" altLang="zh-CN" sz="2000" dirty="0"/>
              <a:t>MATLAB</a:t>
            </a:r>
            <a:r>
              <a:rPr lang="zh-CN" altLang="en-US" sz="2000" dirty="0"/>
              <a:t>等格式，点击下载数据按钮。</a:t>
            </a:r>
            <a:endParaRPr lang="zh-CN" altLang="zh-CN" sz="2000" dirty="0"/>
          </a:p>
        </p:txBody>
      </p:sp>
      <p:pic>
        <p:nvPicPr>
          <p:cNvPr id="7" name="图片 6" descr="C:\Users\ADMINI~1.USE\AppData\Local\Temp\1553649631(1)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02" y="766268"/>
            <a:ext cx="7787029" cy="464781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KSO_Shape"/>
          <p:cNvSpPr/>
          <p:nvPr/>
        </p:nvSpPr>
        <p:spPr>
          <a:xfrm rot="10800000">
            <a:off x="9807139" y="4949386"/>
            <a:ext cx="2419285" cy="1915241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49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49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1484" y="4293640"/>
            <a:ext cx="1243891" cy="7076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39%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3653" y="2843417"/>
            <a:ext cx="1243891" cy="70768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>
                <a:solidFill>
                  <a:schemeClr val="bg1"/>
                </a:solidFill>
              </a:rPr>
              <a:t>70%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729854" y="162502"/>
            <a:ext cx="10654102" cy="52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第五步：下载数据到本地</a:t>
            </a:r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   </a:t>
            </a:r>
            <a:r>
              <a:rPr lang="zh-CN" altLang="en-US" sz="1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操作指南</a:t>
            </a:r>
            <a:endParaRPr lang="zh-CN" altLang="en-US" sz="1800" b="1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1996" y="4581589"/>
            <a:ext cx="10438141" cy="1815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600" b="1" dirty="0"/>
          </a:p>
          <a:p>
            <a:r>
              <a:rPr lang="zh-CN" altLang="zh-CN" sz="1600" dirty="0"/>
              <a:t>下载数据页面中包含如下内容：</a:t>
            </a:r>
            <a:endParaRPr lang="zh-CN" altLang="zh-CN" sz="1600" dirty="0"/>
          </a:p>
          <a:p>
            <a:pPr lvl="0"/>
            <a:r>
              <a:rPr lang="zh-CN" altLang="zh-CN" sz="1600" dirty="0"/>
              <a:t>基本查询条件：查询表名、查询条数、查询耗时、文件名、文件后缀、文件大小、筛选字段、筛选条件等信息。</a:t>
            </a:r>
            <a:endParaRPr lang="zh-CN" altLang="zh-CN" sz="1600" dirty="0"/>
          </a:p>
          <a:p>
            <a:pPr lvl="0"/>
            <a:r>
              <a:rPr lang="zh-CN" altLang="zh-CN" sz="1600" dirty="0"/>
              <a:t>查询结果：查询数据分页信息，下载当前页数据按钮。</a:t>
            </a:r>
            <a:endParaRPr lang="zh-CN" altLang="zh-CN" sz="1600" dirty="0"/>
          </a:p>
          <a:p>
            <a:pPr lvl="0"/>
            <a:r>
              <a:rPr lang="zh-CN" altLang="zh-CN" sz="1600" dirty="0"/>
              <a:t>数据预览：内容为当前筛选结果数据。</a:t>
            </a:r>
            <a:endParaRPr lang="zh-CN" altLang="zh-CN" sz="1600" dirty="0"/>
          </a:p>
          <a:p>
            <a:r>
              <a:rPr lang="zh-CN" altLang="zh-CN" sz="1600" dirty="0"/>
              <a:t>注：没有符合筛选条件的内容时，数据预览可为空。</a:t>
            </a:r>
            <a:endParaRPr lang="zh-CN" altLang="zh-CN" sz="1600" dirty="0"/>
          </a:p>
          <a:p>
            <a:r>
              <a:rPr lang="zh-CN" altLang="zh-CN" sz="1600" dirty="0"/>
              <a:t>【下载当前页数据】点击后将下载数据文件到本地。</a:t>
            </a:r>
            <a:endParaRPr lang="zh-CN" altLang="zh-CN" sz="1600" dirty="0"/>
          </a:p>
        </p:txBody>
      </p:sp>
      <p:sp>
        <p:nvSpPr>
          <p:cNvPr id="15" name="KSO_Shape"/>
          <p:cNvSpPr/>
          <p:nvPr/>
        </p:nvSpPr>
        <p:spPr>
          <a:xfrm rot="10800000">
            <a:off x="9807139" y="4949386"/>
            <a:ext cx="2419285" cy="1915241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017" y="765002"/>
            <a:ext cx="9900750" cy="3983483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0983" y="4293890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747520" y="20066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嘉博数据平台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特色与服务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22711" y="1258199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5400" dirty="0">
              <a:solidFill>
                <a:schemeClr val="accent1"/>
              </a:solidFill>
            </a:endParaRPr>
          </a:p>
          <a:p>
            <a:r>
              <a:rPr lang="en-US" altLang="zh-CN" sz="5400" dirty="0">
                <a:solidFill>
                  <a:schemeClr val="accent1"/>
                </a:solidFill>
              </a:rPr>
              <a:t>HBN</a:t>
            </a:r>
            <a:r>
              <a:rPr lang="zh-CN" altLang="en-US" sz="5400" dirty="0">
                <a:solidFill>
                  <a:schemeClr val="accent1"/>
                </a:solidFill>
              </a:rPr>
              <a:t>嘉博</a:t>
            </a:r>
            <a:r>
              <a:rPr lang="en-US" altLang="zh-CN" sz="5400" dirty="0">
                <a:solidFill>
                  <a:schemeClr val="accent1"/>
                </a:solidFill>
              </a:rPr>
              <a:t> </a:t>
            </a:r>
            <a:r>
              <a:rPr lang="zh-CN" altLang="en-US" sz="5400" dirty="0">
                <a:solidFill>
                  <a:schemeClr val="accent1"/>
                </a:solidFill>
              </a:rPr>
              <a:t>数据可视化</a:t>
            </a:r>
            <a:endParaRPr lang="zh-CN" altLang="en-US" sz="54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0983" y="4293890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767324" y="200616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  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特色与服务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图表可视化丰富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71" y="801502"/>
            <a:ext cx="5844240" cy="52565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11" y="801502"/>
            <a:ext cx="2252948" cy="26657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904" y="805496"/>
            <a:ext cx="2264818" cy="26657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236" y="3513639"/>
            <a:ext cx="2252948" cy="26284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119" y="3533721"/>
            <a:ext cx="2264818" cy="266004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0983" y="4293890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747520" y="20066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  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特色与服务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专题定制图表分析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134" y="909513"/>
            <a:ext cx="9189569" cy="5169133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99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99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6423641" y="5050789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601653" y="189434"/>
            <a:ext cx="795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环球航空经济数据库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1653" y="909514"/>
            <a:ext cx="98261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国内唯一汇集全球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160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多个国家地区、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500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多家航空公司、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2200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个机场、数十万条飞行航线的航空运输业务为一体的大数据平台。覆盖世界各国各机场的航空客运、货运、物流、旅游、进出口等，主要机场、航线客货运量排名及历时变化，中国机场客货运量吞吐量数据及变化，国内外航空公司、货运公司经营等数据。能为高校航空、经济、金融、国贸、物流、电商、旅游、外语、数统等专业的教学、科研、人才培养，为航空业及临空经济的研究、咨询、决策等提供数据支撑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49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0983" y="4293890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747520" y="20066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  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特色与服务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专题定制图表分析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773109"/>
            <a:ext cx="9789305" cy="5313369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99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99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0983" y="4293890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747520" y="20066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  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特色与服务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数据及图表定制服务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50" y="883183"/>
            <a:ext cx="6082977" cy="3764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574" y="1745311"/>
            <a:ext cx="4214874" cy="361164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84350" y="4628124"/>
            <a:ext cx="77644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/>
              <a:t>数据定制说明：为正式客户提供一定量的免费定制数据服务。</a:t>
            </a:r>
            <a:endParaRPr lang="en-US" altLang="zh-CN" sz="1600" dirty="0"/>
          </a:p>
          <a:p>
            <a:r>
              <a:rPr lang="zh-CN" altLang="en-US" sz="1600" dirty="0"/>
              <a:t>方案定制说明：为正式客户提供数据方案定制。</a:t>
            </a:r>
            <a:endParaRPr lang="en-US" altLang="zh-CN" sz="1600" dirty="0"/>
          </a:p>
          <a:p>
            <a:r>
              <a:rPr lang="zh-CN" altLang="en-US" sz="1600" dirty="0"/>
              <a:t>数据定制与方案定制限于以下几条：</a:t>
            </a:r>
            <a:endParaRPr lang="en-US" altLang="zh-CN" sz="1600" dirty="0"/>
          </a:p>
          <a:p>
            <a:r>
              <a:rPr lang="en-US" altLang="zh-CN" sz="1600" dirty="0"/>
              <a:t>	1.</a:t>
            </a:r>
            <a:r>
              <a:rPr lang="zh-CN" altLang="en-US" sz="1600" dirty="0"/>
              <a:t>在嘉博数据的基础上，需要进一步加工处理。</a:t>
            </a:r>
            <a:endParaRPr lang="en-US" altLang="zh-CN" sz="1600" dirty="0"/>
          </a:p>
          <a:p>
            <a:r>
              <a:rPr lang="en-US" altLang="zh-CN" sz="1600" dirty="0"/>
              <a:t>	2.</a:t>
            </a:r>
            <a:r>
              <a:rPr lang="zh-CN" altLang="en-US" sz="1600" dirty="0"/>
              <a:t>网上公开数据，需要嘉博帮助整理加工处理。</a:t>
            </a:r>
            <a:endParaRPr lang="en-US" altLang="zh-CN" sz="1600" dirty="0"/>
          </a:p>
          <a:p>
            <a:r>
              <a:rPr lang="en-US" altLang="zh-CN" sz="1600" dirty="0"/>
              <a:t>	3.</a:t>
            </a:r>
            <a:r>
              <a:rPr lang="zh-CN" altLang="en-US" sz="1600" dirty="0"/>
              <a:t>提供源数据及处理说明，需要嘉博帮助加工处理。</a:t>
            </a:r>
            <a:endParaRPr lang="zh-CN" altLang="en-US" sz="1600" dirty="0"/>
          </a:p>
        </p:txBody>
      </p:sp>
    </p:spTree>
    <p:custDataLst>
      <p:tags r:id="rId3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0983" y="4293890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747520" y="200660"/>
            <a:ext cx="1041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嘉博数据平台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联系我们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90663" y="903644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北京嘉博环球教育科技有限公司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地址：</a:t>
            </a:r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北京朝阳区慈云寺</a:t>
            </a:r>
            <a:r>
              <a:rPr lang="en-US" alt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号院</a:t>
            </a:r>
            <a:r>
              <a:rPr lang="en-US" altLang="zh-CN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6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号楼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邮编： 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100000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电话：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010-85964500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邮箱：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hlinkClick r:id="rId1"/>
              </a:rPr>
              <a:t>support@harborn.cn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网址：</a:t>
            </a: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  <a:hlinkClick r:id="rId2"/>
              </a:rPr>
              <a:t>www.harborn.cn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49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9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6423641" y="5050789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601653" y="189434"/>
            <a:ext cx="795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嘉博数据库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访问方式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7561" y="837506"/>
            <a:ext cx="10956310" cy="3291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BS</a:t>
            </a:r>
            <a:r>
              <a:rPr lang="zh-CN" altLang="en-US" sz="4000" dirty="0">
                <a:solidFill>
                  <a:srgbClr val="FF0000"/>
                </a:solidFill>
              </a:rPr>
              <a:t>模式的</a:t>
            </a:r>
            <a:r>
              <a:rPr lang="en-US" altLang="zh-CN" sz="4000" dirty="0">
                <a:solidFill>
                  <a:srgbClr val="FF0000"/>
                </a:solidFill>
              </a:rPr>
              <a:t>HBN</a:t>
            </a:r>
            <a:r>
              <a:rPr lang="zh-CN" altLang="en-US" sz="4000" dirty="0">
                <a:solidFill>
                  <a:srgbClr val="FF0000"/>
                </a:solidFill>
              </a:rPr>
              <a:t>数据平台，两种访问方式。</a:t>
            </a:r>
            <a:endParaRPr lang="en-US" altLang="zh-CN" sz="4000" dirty="0">
              <a:solidFill>
                <a:srgbClr val="FF0000"/>
              </a:solidFill>
            </a:endParaRPr>
          </a:p>
          <a:p>
            <a:endParaRPr lang="en-US" altLang="zh-CN" sz="2800" dirty="0"/>
          </a:p>
          <a:p>
            <a:r>
              <a:rPr sz="2800" dirty="0"/>
              <a:t>1.登陆图书馆网站，在数字资源模块，选择使用数据库，点击</a:t>
            </a:r>
            <a:endParaRPr sz="2800" dirty="0"/>
          </a:p>
          <a:p>
            <a:r>
              <a:rPr sz="2800" dirty="0"/>
              <a:t>HBN环球航空经济数据库校内访问地址登陆（无需账号，直接登录）  http://data.harborn.cn/login?loginName=zziaALD&amp;loginPwd=zzia </a:t>
            </a:r>
            <a:endParaRPr sz="2800" dirty="0"/>
          </a:p>
          <a:p>
            <a:r>
              <a:rPr sz="2800" dirty="0"/>
              <a:t>2.登录官方网站http://www.harborn.cn/，图书馆IP范围内登录</a:t>
            </a:r>
            <a:endParaRPr sz="2800" dirty="0"/>
          </a:p>
          <a:p>
            <a:r>
              <a:rPr sz="2800" dirty="0"/>
              <a:t>用户名：zziaALD 密码：zzia	</a:t>
            </a:r>
            <a:endParaRPr sz="2800" dirty="0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6423641" y="5050789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601653" y="189434"/>
            <a:ext cx="795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嘉博数据平台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数据库快速检索功能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54" y="837506"/>
            <a:ext cx="9466073" cy="25922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79" y="3381581"/>
            <a:ext cx="9641972" cy="2745128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99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99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6423641" y="5050789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601653" y="189434"/>
            <a:ext cx="795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嘉博数据平台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数据库首页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30" y="1005145"/>
            <a:ext cx="9683422" cy="5091978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6423641" y="5050789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601654" y="189434"/>
            <a:ext cx="681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嘉博数据平台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数据词典功能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53" y="829936"/>
            <a:ext cx="9538081" cy="5199715"/>
          </a:xfrm>
          <a:prstGeom prst="rect">
            <a:avLst/>
          </a:prstGeom>
        </p:spPr>
      </p:pic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0983" y="4293890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657350" y="200660"/>
            <a:ext cx="10570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嘉博数据平台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字段全选或清除功能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57350" y="4581922"/>
            <a:ext cx="9194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其中左侧为未选择字段，右侧为已选择字段。</a:t>
            </a:r>
            <a:endParaRPr lang="zh-CN" altLang="zh-CN" sz="1600" dirty="0"/>
          </a:p>
          <a:p>
            <a:r>
              <a:rPr lang="zh-CN" altLang="zh-CN" sz="1600" dirty="0"/>
              <a:t>【待选择】后方显示</a:t>
            </a:r>
            <a:r>
              <a:rPr lang="en-US" altLang="zh-CN" sz="1600" dirty="0"/>
              <a:t> [ </a:t>
            </a:r>
            <a:r>
              <a:rPr lang="zh-CN" altLang="zh-CN" sz="1600" dirty="0"/>
              <a:t>未选择字段个数</a:t>
            </a:r>
            <a:r>
              <a:rPr lang="en-US" altLang="zh-CN" sz="1600" dirty="0"/>
              <a:t>/</a:t>
            </a:r>
            <a:r>
              <a:rPr lang="zh-CN" altLang="zh-CN" sz="1600" dirty="0"/>
              <a:t>总字段数 </a:t>
            </a:r>
            <a:r>
              <a:rPr lang="en-US" altLang="zh-CN" sz="1600" dirty="0"/>
              <a:t>] </a:t>
            </a:r>
            <a:r>
              <a:rPr lang="zh-CN" altLang="zh-CN" sz="1600" dirty="0"/>
              <a:t>。</a:t>
            </a:r>
            <a:endParaRPr lang="zh-CN" altLang="zh-CN" sz="1600" dirty="0"/>
          </a:p>
          <a:p>
            <a:r>
              <a:rPr lang="zh-CN" altLang="zh-CN" sz="1600" dirty="0"/>
              <a:t>【已选择】后方显示</a:t>
            </a:r>
            <a:r>
              <a:rPr lang="en-US" altLang="zh-CN" sz="1600" dirty="0"/>
              <a:t> [ </a:t>
            </a:r>
            <a:r>
              <a:rPr lang="zh-CN" altLang="zh-CN" sz="1600" dirty="0"/>
              <a:t>已选择字段个数</a:t>
            </a:r>
            <a:r>
              <a:rPr lang="en-US" altLang="zh-CN" sz="1600" dirty="0"/>
              <a:t>/</a:t>
            </a:r>
            <a:r>
              <a:rPr lang="zh-CN" altLang="zh-CN" sz="1600" dirty="0"/>
              <a:t>总字段数 </a:t>
            </a:r>
            <a:r>
              <a:rPr lang="en-US" altLang="zh-CN" sz="1600" dirty="0"/>
              <a:t>] </a:t>
            </a:r>
            <a:r>
              <a:rPr lang="zh-CN" altLang="zh-CN" sz="1600" dirty="0"/>
              <a:t>。</a:t>
            </a:r>
            <a:endParaRPr lang="zh-CN" altLang="zh-CN" sz="1600" dirty="0"/>
          </a:p>
          <a:p>
            <a:r>
              <a:rPr lang="zh-CN" altLang="zh-CN" sz="1600" dirty="0"/>
              <a:t>点击【全部选择】可将左侧未选择字段全部选中，选中后会将所有字段移动到右侧。</a:t>
            </a:r>
            <a:endParaRPr lang="zh-CN" altLang="zh-CN" sz="1600" dirty="0"/>
          </a:p>
          <a:p>
            <a:r>
              <a:rPr lang="zh-CN" altLang="zh-CN" sz="1600" dirty="0"/>
              <a:t>点击【全部删除】可将右侧已选择字段全部删除，删除后会将所有字段移动到左侧。</a:t>
            </a:r>
            <a:endParaRPr lang="en-US" altLang="zh-CN" sz="1600" dirty="0"/>
          </a:p>
          <a:p>
            <a:r>
              <a:rPr lang="zh-CN" altLang="zh-CN" sz="1600" dirty="0"/>
              <a:t>数据库后，右侧数据库分类会随之改变。</a:t>
            </a:r>
            <a:endParaRPr lang="en-US" altLang="zh-CN" sz="1600" dirty="0"/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695" y="924708"/>
            <a:ext cx="7920880" cy="35852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99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99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682"/>
          <p:cNvSpPr txBox="1"/>
          <p:nvPr/>
        </p:nvSpPr>
        <p:spPr>
          <a:xfrm>
            <a:off x="4370983" y="4293890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39%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706687" y="175560"/>
            <a:ext cx="1034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嘉博数据平台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条件筛选功能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06687" y="4874024"/>
            <a:ext cx="82351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【字段】中会展示所有字段，可对多个字段进行筛选，也可对一个字段进行多种条件限制。</a:t>
            </a:r>
            <a:endParaRPr lang="zh-CN" altLang="zh-CN" sz="1600" dirty="0"/>
          </a:p>
          <a:p>
            <a:r>
              <a:rPr lang="zh-CN" altLang="zh-CN" sz="1600" dirty="0"/>
              <a:t>【运算符】包含</a:t>
            </a:r>
            <a:r>
              <a:rPr lang="en-US" altLang="zh-CN" sz="1600" dirty="0"/>
              <a:t> [ &gt;</a:t>
            </a:r>
            <a:r>
              <a:rPr lang="zh-CN" altLang="zh-CN" sz="1600" dirty="0"/>
              <a:t>、</a:t>
            </a:r>
            <a:r>
              <a:rPr lang="en-US" altLang="zh-CN" sz="1600" dirty="0"/>
              <a:t>&gt;= </a:t>
            </a:r>
            <a:r>
              <a:rPr lang="zh-CN" altLang="zh-CN" sz="1600" dirty="0"/>
              <a:t>、</a:t>
            </a:r>
            <a:r>
              <a:rPr lang="en-US" altLang="zh-CN" sz="1600" dirty="0"/>
              <a:t>&lt;</a:t>
            </a:r>
            <a:r>
              <a:rPr lang="zh-CN" altLang="zh-CN" sz="1600" dirty="0"/>
              <a:t>、</a:t>
            </a:r>
            <a:r>
              <a:rPr lang="en-US" altLang="zh-CN" sz="1600" dirty="0"/>
              <a:t>&lt;=</a:t>
            </a:r>
            <a:r>
              <a:rPr lang="zh-CN" altLang="zh-CN" sz="1600" dirty="0"/>
              <a:t>、</a:t>
            </a:r>
            <a:r>
              <a:rPr lang="en-US" altLang="zh-CN" sz="1600" dirty="0"/>
              <a:t>=</a:t>
            </a:r>
            <a:r>
              <a:rPr lang="zh-CN" altLang="zh-CN" sz="1600" dirty="0"/>
              <a:t>、</a:t>
            </a:r>
            <a:r>
              <a:rPr lang="en-US" altLang="zh-CN" sz="1600" dirty="0"/>
              <a:t>!= </a:t>
            </a:r>
            <a:r>
              <a:rPr lang="zh-CN" altLang="zh-CN" sz="1600" dirty="0"/>
              <a:t>、包含、不包含、为空、不为空 </a:t>
            </a:r>
            <a:r>
              <a:rPr lang="en-US" altLang="zh-CN" sz="1600" dirty="0"/>
              <a:t>]</a:t>
            </a:r>
            <a:r>
              <a:rPr lang="zh-CN" altLang="zh-CN" sz="1600" dirty="0"/>
              <a:t>。</a:t>
            </a:r>
            <a:endParaRPr lang="zh-CN" altLang="zh-CN" sz="1600" dirty="0"/>
          </a:p>
          <a:p>
            <a:r>
              <a:rPr lang="zh-CN" altLang="zh-CN" sz="1600" dirty="0"/>
              <a:t>【条件值】为对应字段筛选条件的值。</a:t>
            </a:r>
            <a:endParaRPr lang="zh-CN" altLang="zh-CN" sz="1600" dirty="0"/>
          </a:p>
          <a:p>
            <a:r>
              <a:rPr lang="zh-CN" altLang="zh-CN" sz="1600" dirty="0"/>
              <a:t>选择完字段、运算符、条件值后点击【添加】按钮，对应的筛选条件会出现在下方表格内。其中条件关系可以选择</a:t>
            </a:r>
            <a:r>
              <a:rPr lang="en-US" altLang="zh-CN" sz="1600" dirty="0"/>
              <a:t> [ AND</a:t>
            </a:r>
            <a:r>
              <a:rPr lang="zh-CN" altLang="zh-CN" sz="1600" dirty="0"/>
              <a:t>、</a:t>
            </a:r>
            <a:r>
              <a:rPr lang="en-US" altLang="zh-CN" sz="1600" dirty="0"/>
              <a:t>OR ]</a:t>
            </a:r>
            <a:r>
              <a:rPr lang="zh-CN" altLang="zh-CN" sz="1600" dirty="0"/>
              <a:t>。对于设置错的条件可点击后方删除进行删除。 </a:t>
            </a:r>
            <a:endParaRPr lang="zh-CN" altLang="zh-CN" sz="1600" dirty="0"/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4679" y="864890"/>
            <a:ext cx="8496944" cy="3781088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682"/>
          <p:cNvSpPr txBox="1"/>
          <p:nvPr/>
        </p:nvSpPr>
        <p:spPr>
          <a:xfrm>
            <a:off x="8564365" y="2843248"/>
            <a:ext cx="1244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00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70%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7" name="文本框 2"/>
          <p:cNvSpPr txBox="1"/>
          <p:nvPr/>
        </p:nvSpPr>
        <p:spPr>
          <a:xfrm>
            <a:off x="1601653" y="189434"/>
            <a:ext cx="802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HBN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嘉博数据平台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下载数据文件格式选择功能</a:t>
            </a:r>
            <a:endParaRPr lang="zh-CN" altLang="en-US" sz="2800" b="1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KSO_Shape"/>
          <p:cNvSpPr/>
          <p:nvPr/>
        </p:nvSpPr>
        <p:spPr>
          <a:xfrm rot="10800000">
            <a:off x="9808210" y="4949825"/>
            <a:ext cx="2419985" cy="1915795"/>
          </a:xfrm>
          <a:custGeom>
            <a:avLst/>
            <a:gdLst>
              <a:gd name="connsiteX0" fmla="*/ 386329 w 1380180"/>
              <a:gd name="connsiteY0" fmla="*/ 0 h 1380181"/>
              <a:gd name="connsiteX1" fmla="*/ 432048 w 1380180"/>
              <a:gd name="connsiteY1" fmla="*/ 0 h 1380181"/>
              <a:gd name="connsiteX2" fmla="*/ 432048 w 1380180"/>
              <a:gd name="connsiteY2" fmla="*/ 386329 h 1380181"/>
              <a:gd name="connsiteX3" fmla="*/ 1380180 w 1380180"/>
              <a:gd name="connsiteY3" fmla="*/ 386329 h 1380181"/>
              <a:gd name="connsiteX4" fmla="*/ 1380180 w 1380180"/>
              <a:gd name="connsiteY4" fmla="*/ 432048 h 1380181"/>
              <a:gd name="connsiteX5" fmla="*/ 432048 w 1380180"/>
              <a:gd name="connsiteY5" fmla="*/ 432048 h 1380181"/>
              <a:gd name="connsiteX6" fmla="*/ 432048 w 1380180"/>
              <a:gd name="connsiteY6" fmla="*/ 1380181 h 1380181"/>
              <a:gd name="connsiteX7" fmla="*/ 386329 w 1380180"/>
              <a:gd name="connsiteY7" fmla="*/ 1380181 h 1380181"/>
              <a:gd name="connsiteX8" fmla="*/ 386329 w 1380180"/>
              <a:gd name="connsiteY8" fmla="*/ 432048 h 1380181"/>
              <a:gd name="connsiteX9" fmla="*/ 0 w 1380180"/>
              <a:gd name="connsiteY9" fmla="*/ 432048 h 1380181"/>
              <a:gd name="connsiteX10" fmla="*/ 0 w 1380180"/>
              <a:gd name="connsiteY10" fmla="*/ 386329 h 1380181"/>
              <a:gd name="connsiteX11" fmla="*/ 386329 w 1380180"/>
              <a:gd name="connsiteY11" fmla="*/ 386329 h 138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0180" h="1380181">
                <a:moveTo>
                  <a:pt x="386329" y="0"/>
                </a:moveTo>
                <a:lnTo>
                  <a:pt x="432048" y="0"/>
                </a:lnTo>
                <a:lnTo>
                  <a:pt x="432048" y="386329"/>
                </a:lnTo>
                <a:lnTo>
                  <a:pt x="1380180" y="386329"/>
                </a:lnTo>
                <a:lnTo>
                  <a:pt x="1380180" y="432048"/>
                </a:lnTo>
                <a:lnTo>
                  <a:pt x="432048" y="432048"/>
                </a:lnTo>
                <a:lnTo>
                  <a:pt x="432048" y="1380181"/>
                </a:lnTo>
                <a:lnTo>
                  <a:pt x="386329" y="1380181"/>
                </a:lnTo>
                <a:lnTo>
                  <a:pt x="386329" y="432048"/>
                </a:lnTo>
                <a:lnTo>
                  <a:pt x="0" y="432048"/>
                </a:lnTo>
                <a:lnTo>
                  <a:pt x="0" y="386329"/>
                </a:lnTo>
                <a:lnTo>
                  <a:pt x="386329" y="386329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98" y="1067776"/>
            <a:ext cx="5121053" cy="45942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66" y="759064"/>
            <a:ext cx="4434002" cy="49029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30867" y="5204398"/>
            <a:ext cx="93648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zh-CN" sz="1800" dirty="0"/>
              <a:t>下载列表中可选择文件的输出类型。例如</a:t>
            </a:r>
            <a:r>
              <a:rPr lang="en-US" altLang="zh-CN" sz="1800" dirty="0"/>
              <a:t>EXCEL,TXT,SAS,R</a:t>
            </a:r>
            <a:r>
              <a:rPr lang="zh-CN" altLang="zh-CN" sz="1800" dirty="0"/>
              <a:t>语言，</a:t>
            </a:r>
            <a:r>
              <a:rPr lang="en-US" altLang="zh-CN" sz="1800" dirty="0"/>
              <a:t>MATLAB</a:t>
            </a:r>
            <a:r>
              <a:rPr lang="zh-CN" altLang="zh-CN" sz="1800" dirty="0"/>
              <a:t>等格式</a:t>
            </a:r>
            <a:endParaRPr lang="zh-CN" altLang="zh-CN" sz="1800" dirty="0"/>
          </a:p>
        </p:txBody>
      </p:sp>
    </p:spTree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49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7" grpId="0"/>
    </p:bldLst>
  </p:timing>
</p:sld>
</file>

<file path=ppt/tags/tag1.xml><?xml version="1.0" encoding="utf-8"?>
<p:tagLst xmlns:p="http://schemas.openxmlformats.org/presentationml/2006/main">
  <p:tag name="KSO_WM_SLIDE_MODEL_TYPE" val="numdgm"/>
</p:tagLst>
</file>

<file path=ppt/tags/tag10.xml><?xml version="1.0" encoding="utf-8"?>
<p:tagLst xmlns:p="http://schemas.openxmlformats.org/presentationml/2006/main">
  <p:tag name="KSO_WM_SLIDE_MODEL_TYPE" val="numdgm"/>
</p:tagLst>
</file>

<file path=ppt/tags/tag11.xml><?xml version="1.0" encoding="utf-8"?>
<p:tagLst xmlns:p="http://schemas.openxmlformats.org/presentationml/2006/main">
  <p:tag name="KSO_WM_SLIDE_MODEL_TYPE" val="numdgm"/>
</p:tagLst>
</file>

<file path=ppt/tags/tag12.xml><?xml version="1.0" encoding="utf-8"?>
<p:tagLst xmlns:p="http://schemas.openxmlformats.org/presentationml/2006/main">
  <p:tag name="KSO_WM_SLIDE_MODEL_TYPE" val="numdgm"/>
</p:tagLst>
</file>

<file path=ppt/tags/tag13.xml><?xml version="1.0" encoding="utf-8"?>
<p:tagLst xmlns:p="http://schemas.openxmlformats.org/presentationml/2006/main">
  <p:tag name="KSO_WM_SLIDE_MODEL_TYPE" val="numdgm"/>
</p:tagLst>
</file>

<file path=ppt/tags/tag14.xml><?xml version="1.0" encoding="utf-8"?>
<p:tagLst xmlns:p="http://schemas.openxmlformats.org/presentationml/2006/main">
  <p:tag name="KSO_WM_DOC_GUID" val="{81100eb6-e3ee-435f-a0ac-a1a01f1791ef}"/>
</p:tagLst>
</file>

<file path=ppt/tags/tag2.xml><?xml version="1.0" encoding="utf-8"?>
<p:tagLst xmlns:p="http://schemas.openxmlformats.org/presentationml/2006/main">
  <p:tag name="KSO_WM_SLIDE_MODEL_TYPE" val="numdgm"/>
</p:tagLst>
</file>

<file path=ppt/tags/tag3.xml><?xml version="1.0" encoding="utf-8"?>
<p:tagLst xmlns:p="http://schemas.openxmlformats.org/presentationml/2006/main">
  <p:tag name="KSO_WM_SLIDE_MODEL_TYPE" val="numdgm"/>
</p:tagLst>
</file>

<file path=ppt/tags/tag4.xml><?xml version="1.0" encoding="utf-8"?>
<p:tagLst xmlns:p="http://schemas.openxmlformats.org/presentationml/2006/main">
  <p:tag name="KSO_WM_SLIDE_MODEL_TYPE" val="numdgm"/>
</p:tagLst>
</file>

<file path=ppt/tags/tag5.xml><?xml version="1.0" encoding="utf-8"?>
<p:tagLst xmlns:p="http://schemas.openxmlformats.org/presentationml/2006/main">
  <p:tag name="KSO_WM_SLIDE_MODEL_TYPE" val="numdgm"/>
</p:tagLst>
</file>

<file path=ppt/tags/tag6.xml><?xml version="1.0" encoding="utf-8"?>
<p:tagLst xmlns:p="http://schemas.openxmlformats.org/presentationml/2006/main">
  <p:tag name="KSO_WM_SLIDE_MODEL_TYPE" val="numdgm"/>
</p:tagLst>
</file>

<file path=ppt/tags/tag7.xml><?xml version="1.0" encoding="utf-8"?>
<p:tagLst xmlns:p="http://schemas.openxmlformats.org/presentationml/2006/main">
  <p:tag name="KSO_WM_SLIDE_MODEL_TYPE" val="numdgm"/>
</p:tagLst>
</file>

<file path=ppt/tags/tag8.xml><?xml version="1.0" encoding="utf-8"?>
<p:tagLst xmlns:p="http://schemas.openxmlformats.org/presentationml/2006/main">
  <p:tag name="KSO_WM_SLIDE_MODEL_TYPE" val="numdgm"/>
</p:tagLst>
</file>

<file path=ppt/tags/tag9.xml><?xml version="1.0" encoding="utf-8"?>
<p:tagLst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​​">
  <a:themeElements>
    <a:clrScheme name="自定义 1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FFC000"/>
      </a:accent2>
      <a:accent3>
        <a:srgbClr val="BFBFBF"/>
      </a:accent3>
      <a:accent4>
        <a:srgbClr val="BFBFBF"/>
      </a:accent4>
      <a:accent5>
        <a:srgbClr val="BFBFBF"/>
      </a:accent5>
      <a:accent6>
        <a:srgbClr val="BFBFB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2333</Words>
  <Application>WPS 演示</Application>
  <PresentationFormat>自定义</PresentationFormat>
  <Paragraphs>214</Paragraphs>
  <Slides>22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Arial Unicode MS</vt:lpstr>
      <vt:lpstr>Times New Roman</vt:lpstr>
      <vt:lpstr>Calibri</vt:lpstr>
      <vt:lpstr>楷体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郭亚男15137175828</cp:lastModifiedBy>
  <cp:revision>279</cp:revision>
  <dcterms:created xsi:type="dcterms:W3CDTF">2014-08-23T07:50:00Z</dcterms:created>
  <dcterms:modified xsi:type="dcterms:W3CDTF">2020-07-10T08:40:43Z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