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66" r:id="rId4"/>
    <p:sldId id="268" r:id="rId5"/>
    <p:sldId id="279" r:id="rId6"/>
    <p:sldId id="267" r:id="rId7"/>
    <p:sldId id="283" r:id="rId8"/>
    <p:sldId id="281" r:id="rId9"/>
    <p:sldId id="274" r:id="rId10"/>
    <p:sldId id="269" r:id="rId11"/>
    <p:sldId id="282" r:id="rId12"/>
    <p:sldId id="270" r:id="rId13"/>
    <p:sldId id="262" r:id="rId14"/>
    <p:sldId id="272" r:id="rId15"/>
    <p:sldId id="271" r:id="rId16"/>
    <p:sldId id="273" r:id="rId17"/>
    <p:sldId id="278" r:id="rId18"/>
    <p:sldId id="256" r:id="rId19"/>
    <p:sldId id="276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1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5" autoAdjust="0"/>
    <p:restoredTop sz="94727" autoAdjust="0"/>
  </p:normalViewPr>
  <p:slideViewPr>
    <p:cSldViewPr>
      <p:cViewPr varScale="1">
        <p:scale>
          <a:sx n="105" d="100"/>
          <a:sy n="105" d="100"/>
        </p:scale>
        <p:origin x="-14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11452-9EB5-4C3F-964E-E8E389255A16}" type="datetimeFigureOut">
              <a:rPr lang="zh-TW" altLang="en-US" smtClean="0"/>
              <a:pPr/>
              <a:t>2016/11/9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648A7-99E8-4CEA-8D90-AD1F651C087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3470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648A7-99E8-4CEA-8D90-AD1F651C087D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8459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648A7-99E8-4CEA-8D90-AD1F651C087D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5497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5E5DC8-5B48-445A-98DD-AA6BE4BAD5A3}" type="datetime1">
              <a:rPr lang="zh-TW" altLang="en-US" smtClean="0"/>
              <a:pPr/>
              <a:t>2016/11/9</a:t>
            </a:fld>
            <a:endParaRPr lang="zh-TW" altLang="en-US" dirty="0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44D9D-3DCA-43A2-AC33-EA1AEF39AB8F}" type="datetime1">
              <a:rPr lang="zh-TW" altLang="en-US" smtClean="0"/>
              <a:pPr/>
              <a:t>2016/11/9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F276D-6F51-4295-9501-CB5FE0D3C049}" type="datetime1">
              <a:rPr lang="zh-TW" altLang="en-US" smtClean="0"/>
              <a:pPr/>
              <a:t>2016/11/9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6572D-5E14-4F3E-943A-B1A71DF1512E}" type="datetime1">
              <a:rPr lang="zh-TW" altLang="en-US" smtClean="0"/>
              <a:pPr/>
              <a:t>2016/11/9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281D2-B0CC-46E0-AB44-A144D35CEE77}" type="datetime1">
              <a:rPr lang="zh-TW" altLang="en-US" smtClean="0"/>
              <a:pPr/>
              <a:t>2016/11/9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264DE-5844-404C-8AA8-536C994EA5CF}" type="datetime1">
              <a:rPr lang="zh-TW" altLang="en-US" smtClean="0"/>
              <a:pPr/>
              <a:t>2016/11/9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5AEF5-1596-4B04-A178-3E3824F1EC35}" type="datetime1">
              <a:rPr lang="zh-TW" altLang="en-US" smtClean="0"/>
              <a:pPr/>
              <a:t>2016/11/9</a:t>
            </a:fld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AFB901-C267-47A6-840C-30FFCCF2B0C3}" type="datetime1">
              <a:rPr lang="zh-TW" altLang="en-US" smtClean="0"/>
              <a:pPr/>
              <a:t>2016/11/9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5AE28-0CE3-412B-BBE9-7B85F81D0C34}" type="datetime1">
              <a:rPr lang="zh-TW" altLang="en-US" smtClean="0"/>
              <a:pPr/>
              <a:t>2016/11/9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72CA53-633B-49C2-98E4-3FACFE59E57A}" type="datetime1">
              <a:rPr lang="zh-TW" altLang="en-US" smtClean="0"/>
              <a:pPr/>
              <a:t>2016/11/9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dirty="0" smtClean="0"/>
              <a:t>单击图示以新增图片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A24B4E-D669-4F03-A720-89640035894E}" type="datetime1">
              <a:rPr lang="zh-TW" altLang="en-US" smtClean="0"/>
              <a:pPr/>
              <a:t>2016/11/9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2D0C6A3-D7A7-4E9E-87EA-B106656B9A5E}" type="datetime1">
              <a:rPr lang="zh-TW" altLang="en-US" smtClean="0"/>
              <a:pPr/>
              <a:t>2016/11/9</a:t>
            </a:fld>
            <a:endParaRPr lang="zh-TW" altLang="en-US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oi.airiti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279026160@qq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3754760" cy="452596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zh-TW" altLang="en-US" dirty="0" smtClean="0">
                <a:hlinkClick r:id="rId2" action="ppaction://hlinksldjump"/>
              </a:rPr>
              <a:t>数据库简介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>
                <a:hlinkClick r:id="rId3" action="ppaction://hlinksldjump"/>
              </a:rPr>
              <a:t>快速查询</a:t>
            </a:r>
            <a:endParaRPr lang="en-US" altLang="zh-TW" dirty="0" smtClean="0"/>
          </a:p>
          <a:p>
            <a:pPr marL="880110" lvl="1" indent="-514350">
              <a:buFont typeface="+mj-lt"/>
              <a:buAutoNum type="arabicParenR"/>
            </a:pPr>
            <a:r>
              <a:rPr lang="zh-TW" altLang="en-US" dirty="0">
                <a:hlinkClick r:id="rId3" action="ppaction://hlinksldjump"/>
              </a:rPr>
              <a:t>找</a:t>
            </a:r>
            <a:r>
              <a:rPr lang="zh-TW" altLang="en-US" dirty="0" smtClean="0">
                <a:hlinkClick r:id="rId3" action="ppaction://hlinksldjump"/>
              </a:rPr>
              <a:t>文章</a:t>
            </a:r>
            <a:endParaRPr lang="en-US" altLang="zh-TW" dirty="0" smtClean="0"/>
          </a:p>
          <a:p>
            <a:pPr marL="880110" lvl="1" indent="-514350">
              <a:buFont typeface="+mj-lt"/>
              <a:buAutoNum type="arabicParenR"/>
            </a:pPr>
            <a:r>
              <a:rPr lang="zh-TW" altLang="en-US" dirty="0">
                <a:hlinkClick r:id="rId4" action="ppaction://hlinksldjump"/>
              </a:rPr>
              <a:t>找出版</a:t>
            </a:r>
            <a:r>
              <a:rPr lang="zh-TW" altLang="en-US" dirty="0" smtClean="0">
                <a:hlinkClick r:id="rId4" action="ppaction://hlinksldjump"/>
              </a:rPr>
              <a:t>品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>
                <a:hlinkClick r:id="rId5" action="ppaction://hlinksldjump"/>
              </a:rPr>
              <a:t>高级检索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>
                <a:hlinkClick r:id="rId6" action="ppaction://hlinksldjump"/>
              </a:rPr>
              <a:t>查询结果再利用</a:t>
            </a:r>
            <a:endParaRPr lang="en-US" altLang="zh-TW" dirty="0" smtClean="0"/>
          </a:p>
          <a:p>
            <a:pPr marL="880110" lvl="1" indent="-514350">
              <a:buFont typeface="+mj-lt"/>
              <a:buAutoNum type="arabicParenR"/>
            </a:pPr>
            <a:r>
              <a:rPr lang="zh-TW" altLang="en-US" dirty="0" smtClean="0">
                <a:hlinkClick r:id="rId6" action="ppaction://hlinksldjump"/>
              </a:rPr>
              <a:t>页面说明</a:t>
            </a:r>
            <a:endParaRPr lang="en-US" altLang="zh-TW" dirty="0" smtClean="0"/>
          </a:p>
          <a:p>
            <a:pPr marL="880110" lvl="1" indent="-514350">
              <a:buFont typeface="+mj-lt"/>
              <a:buAutoNum type="arabicParenR"/>
            </a:pPr>
            <a:r>
              <a:rPr lang="zh-TW" altLang="en-US" dirty="0" smtClean="0">
                <a:hlinkClick r:id="rId7" action="ppaction://hlinksldjump"/>
              </a:rPr>
              <a:t>后分类</a:t>
            </a:r>
            <a:endParaRPr lang="en-US" altLang="zh-TW" dirty="0" smtClean="0"/>
          </a:p>
          <a:p>
            <a:pPr marL="880110" lvl="1" indent="-514350">
              <a:buFont typeface="+mj-lt"/>
              <a:buAutoNum type="arabicParenR"/>
            </a:pPr>
            <a:r>
              <a:rPr lang="zh-TW" altLang="en-US" dirty="0" smtClean="0">
                <a:hlinkClick r:id="rId8" action="ppaction://hlinksldjump"/>
              </a:rPr>
              <a:t>引用文献连结</a:t>
            </a:r>
            <a:endParaRPr lang="en-US" altLang="zh-TW" dirty="0" smtClean="0"/>
          </a:p>
          <a:p>
            <a:pPr marL="880110" lvl="1" indent="-514350">
              <a:buFont typeface="+mj-lt"/>
              <a:buAutoNum type="arabicParenR"/>
            </a:pPr>
            <a:r>
              <a:rPr lang="zh-TW" altLang="en-US" dirty="0" smtClean="0">
                <a:hlinkClick r:id="rId9" action="ppaction://hlinksldjump"/>
              </a:rPr>
              <a:t>书目汇出</a:t>
            </a:r>
            <a:endParaRPr lang="en-US" altLang="zh-TW" dirty="0" smtClean="0"/>
          </a:p>
          <a:p>
            <a:pPr marL="880110" lvl="1" indent="-514350">
              <a:buFont typeface="+mj-lt"/>
              <a:buAutoNum type="arabicParenR"/>
            </a:pPr>
            <a:r>
              <a:rPr lang="en-US" altLang="zh-TW" dirty="0" smtClean="0">
                <a:hlinkClick r:id="rId10" action="ppaction://hlinksldjump"/>
              </a:rPr>
              <a:t>DOI</a:t>
            </a:r>
            <a:r>
              <a:rPr lang="zh-TW" altLang="en-US" dirty="0" smtClean="0">
                <a:hlinkClick r:id="rId10" action="ppaction://hlinksldjump"/>
              </a:rPr>
              <a:t>数位物件识别码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使用手册大纲</a:t>
            </a:r>
            <a:endParaRPr lang="zh-TW" altLang="en-US" dirty="0"/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4572000" y="1484784"/>
            <a:ext cx="375476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24078" indent="-514350">
              <a:buFont typeface="+mj-lt"/>
              <a:buAutoNum type="arabicPeriod"/>
            </a:pP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6" name="內容版面配置區 1"/>
          <p:cNvSpPr txBox="1">
            <a:spLocks/>
          </p:cNvSpPr>
          <p:nvPr/>
        </p:nvSpPr>
        <p:spPr>
          <a:xfrm>
            <a:off x="4560560" y="1340768"/>
            <a:ext cx="375476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24078" indent="-514350">
              <a:buFont typeface="+mj-lt"/>
              <a:buAutoNum type="arabicPeriod"/>
            </a:pPr>
            <a:endParaRPr lang="en-US" altLang="zh-TW" dirty="0"/>
          </a:p>
        </p:txBody>
      </p:sp>
      <p:sp>
        <p:nvSpPr>
          <p:cNvPr id="7" name="內容版面配置區 1"/>
          <p:cNvSpPr txBox="1">
            <a:spLocks/>
          </p:cNvSpPr>
          <p:nvPr/>
        </p:nvSpPr>
        <p:spPr>
          <a:xfrm>
            <a:off x="4860032" y="1423317"/>
            <a:ext cx="375476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24078" indent="-514350">
              <a:buFont typeface="+mj-lt"/>
              <a:buAutoNum type="arabicPeriod" startAt="5"/>
            </a:pPr>
            <a:r>
              <a:rPr lang="zh-TW" altLang="en-US" dirty="0" smtClean="0">
                <a:hlinkClick r:id="rId11" action="ppaction://hlinksldjump"/>
              </a:rPr>
              <a:t>文章详目页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 startAt="5"/>
            </a:pPr>
            <a:r>
              <a:rPr lang="zh-TW" altLang="en-US" dirty="0" smtClean="0">
                <a:hlinkClick r:id="rId12" action="ppaction://hlinksldjump"/>
              </a:rPr>
              <a:t>期刊资讯页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 startAt="5"/>
            </a:pPr>
            <a:r>
              <a:rPr lang="zh-TW" altLang="en-US" dirty="0" smtClean="0">
                <a:hlinkClick r:id="rId13" action="ppaction://hlinksldjump"/>
              </a:rPr>
              <a:t>浏览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 startAt="5"/>
            </a:pPr>
            <a:r>
              <a:rPr lang="zh-TW" altLang="en-US" dirty="0" smtClean="0">
                <a:hlinkClick r:id="rId14" action="ppaction://hlinksldjump"/>
              </a:rPr>
              <a:t>联络客服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 startAt="5"/>
            </a:pPr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13531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8376"/>
            <a:ext cx="8640960" cy="320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独家导入</a:t>
            </a:r>
            <a:r>
              <a:rPr lang="en-US" altLang="zh-TW" dirty="0" smtClean="0"/>
              <a:t>ACI</a:t>
            </a:r>
            <a:r>
              <a:rPr lang="zh-TW" altLang="en-US" dirty="0" smtClean="0"/>
              <a:t>学术引用文献资料库，浏览书目时，可同时浏览参考文献，透过引用与被引用连结，了解学术文献的承先启后、找到更多相关资料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查询结果再利用：引用文献连结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47664" y="4437112"/>
            <a:ext cx="2304256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157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27784" y="1481328"/>
            <a:ext cx="6388954" cy="4525963"/>
          </a:xfrm>
        </p:spPr>
        <p:txBody>
          <a:bodyPr/>
          <a:lstStyle/>
          <a:p>
            <a:r>
              <a:rPr lang="zh-TW" altLang="en-US" dirty="0" smtClean="0"/>
              <a:t>您可以在查询结果的文章列表勾选您所需的文章，批次汇出书目；或是在文章页，汇出单笔文章的书目资料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查询结果再利用：书目汇出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417900" y="1993794"/>
            <a:ext cx="2149918" cy="1213894"/>
            <a:chOff x="79513" y="1760182"/>
            <a:chExt cx="2692287" cy="1668818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3175"/>
            <a:stretch/>
          </p:blipFill>
          <p:spPr bwMode="auto">
            <a:xfrm>
              <a:off x="79513" y="1760182"/>
              <a:ext cx="2692287" cy="166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346056" y="2204864"/>
              <a:ext cx="985584" cy="4320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r="7112" b="37393"/>
          <a:stretch/>
        </p:blipFill>
        <p:spPr bwMode="auto">
          <a:xfrm>
            <a:off x="417899" y="3307183"/>
            <a:ext cx="3578037" cy="105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1" y="4664930"/>
            <a:ext cx="3989125" cy="184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40986"/>
            <a:ext cx="3420380" cy="301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749527" y="3351704"/>
            <a:ext cx="906503" cy="354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1"/>
          <p:cNvSpPr txBox="1">
            <a:spLocks/>
          </p:cNvSpPr>
          <p:nvPr/>
        </p:nvSpPr>
        <p:spPr>
          <a:xfrm>
            <a:off x="2987824" y="2766038"/>
            <a:ext cx="6388954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zh-TW" altLang="en-US" dirty="0"/>
          </a:p>
        </p:txBody>
      </p:sp>
      <p:sp>
        <p:nvSpPr>
          <p:cNvPr id="14" name="內容版面配置區 1"/>
          <p:cNvSpPr txBox="1">
            <a:spLocks/>
          </p:cNvSpPr>
          <p:nvPr/>
        </p:nvSpPr>
        <p:spPr>
          <a:xfrm>
            <a:off x="4355976" y="2655684"/>
            <a:ext cx="4248472" cy="26763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en-US" dirty="0" smtClean="0"/>
              <a:t>于书目汇出视窗，可选择汇出格式、汇出栏位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72706" y="5529026"/>
            <a:ext cx="584272" cy="354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932040" y="5661248"/>
            <a:ext cx="504056" cy="354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544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279301"/>
            <a:ext cx="3826768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DOI</a:t>
            </a:r>
            <a:r>
              <a:rPr lang="zh-TW" altLang="en-US" dirty="0" smtClean="0"/>
              <a:t>是文章在网路上的唯一识别码，也是一个超连结，永远会指向到最新、最正确的书目页</a:t>
            </a:r>
            <a:endParaRPr lang="en-US" altLang="zh-TW" dirty="0" smtClean="0"/>
          </a:p>
          <a:p>
            <a:r>
              <a:rPr lang="zh-TW" altLang="en-US" dirty="0" smtClean="0"/>
              <a:t>更多资讯，请上华艺</a:t>
            </a:r>
            <a:r>
              <a:rPr lang="en-US" altLang="zh-TW" dirty="0" smtClean="0"/>
              <a:t>DOI</a:t>
            </a:r>
            <a:r>
              <a:rPr lang="zh-TW" altLang="en-US" dirty="0" smtClean="0"/>
              <a:t>注册中心</a:t>
            </a:r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://doi.airiti.com/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查询结果再利用：</a:t>
            </a:r>
            <a:r>
              <a:rPr lang="en-US" altLang="zh-TW" dirty="0" smtClean="0"/>
              <a:t>DOI</a:t>
            </a:r>
            <a:r>
              <a:rPr lang="zh-TW" altLang="en-US" dirty="0" smtClean="0"/>
              <a:t>号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331640" y="4481367"/>
            <a:ext cx="6552728" cy="2115985"/>
            <a:chOff x="1331639" y="2897190"/>
            <a:chExt cx="6552728" cy="211598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39" y="2897190"/>
              <a:ext cx="6552728" cy="2115985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332780" y="3356992"/>
              <a:ext cx="2383235" cy="5040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內容版面配置區 1"/>
          <p:cNvSpPr txBox="1">
            <a:spLocks/>
          </p:cNvSpPr>
          <p:nvPr/>
        </p:nvSpPr>
        <p:spPr>
          <a:xfrm>
            <a:off x="4608006" y="1279301"/>
            <a:ext cx="4042792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altLang="zh-TW" dirty="0" smtClean="0"/>
              <a:t>DOI</a:t>
            </a:r>
            <a:r>
              <a:rPr lang="zh-TW" altLang="en-US" dirty="0" smtClean="0"/>
              <a:t>可以帮助您：</a:t>
            </a:r>
          </a:p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便于书目管理</a:t>
            </a:r>
          </a:p>
          <a:p>
            <a:pPr lvl="1"/>
            <a:r>
              <a:rPr lang="zh-TW" altLang="en-US" dirty="0" smtClean="0"/>
              <a:t>不再担心个人书单中连结失效</a:t>
            </a:r>
          </a:p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准确引用</a:t>
            </a:r>
          </a:p>
          <a:p>
            <a:pPr lvl="1"/>
            <a:r>
              <a:rPr lang="en-US" altLang="zh-TW" dirty="0" smtClean="0"/>
              <a:t>DOI</a:t>
            </a:r>
            <a:r>
              <a:rPr lang="zh-TW" altLang="en-US" dirty="0" smtClean="0"/>
              <a:t>是唯一且不会重复的，可以准确辨识目标对象，不再因相似的篇名、同名作者而混淆</a:t>
            </a:r>
          </a:p>
          <a:p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624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若您的图书馆单位已订购</a:t>
            </a:r>
            <a:r>
              <a:rPr lang="en-US" altLang="zh-TW" dirty="0" err="1" smtClean="0"/>
              <a:t>airiti</a:t>
            </a:r>
            <a:r>
              <a:rPr lang="en-US" altLang="zh-TW" dirty="0" smtClean="0"/>
              <a:t> Library</a:t>
            </a:r>
            <a:r>
              <a:rPr lang="zh-TW" altLang="en-US" dirty="0" smtClean="0"/>
              <a:t>，点选「全文下载」，輸入驗證碼後，即可免费下載全文</a:t>
            </a:r>
            <a:r>
              <a:rPr lang="en-US" altLang="zh-TW" dirty="0" smtClean="0"/>
              <a:t>PDF</a:t>
            </a:r>
          </a:p>
          <a:p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如何下载全文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1" y="2564904"/>
            <a:ext cx="5968329" cy="147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5464139" y="3616015"/>
            <a:ext cx="850974" cy="361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2" descr="G:\yuwen_airiti\重要參考資料\素材\圖片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45" y="3796569"/>
            <a:ext cx="469900" cy="536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00" y="4333144"/>
            <a:ext cx="30194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89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57200" y="1426201"/>
            <a:ext cx="2540968" cy="1210711"/>
          </a:xfrm>
        </p:spPr>
        <p:txBody>
          <a:bodyPr/>
          <a:lstStyle/>
          <a:p>
            <a:r>
              <a:rPr lang="zh-TW" altLang="en-US" dirty="0" smtClean="0"/>
              <a:t>点选文章篇名，可开启文章的详细书目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文章详目页</a:t>
            </a:r>
            <a:endParaRPr lang="zh-TW" altLang="en-US" dirty="0"/>
          </a:p>
        </p:txBody>
      </p:sp>
      <p:graphicFrame>
        <p:nvGraphicFramePr>
          <p:cNvPr id="13" name="內容版面配置區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60852153"/>
              </p:ext>
            </p:extLst>
          </p:nvPr>
        </p:nvGraphicFramePr>
        <p:xfrm>
          <a:off x="2573808" y="1282472"/>
          <a:ext cx="6462688" cy="1426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08"/>
                <a:gridCol w="2807236"/>
                <a:gridCol w="479566"/>
                <a:gridCol w="2751778"/>
              </a:tblGrid>
              <a:tr h="78636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文章的出处、页数分类等资讯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可汇出这篇文章的书目，或将书目</a:t>
                      </a:r>
                      <a:r>
                        <a:rPr lang="en-US" altLang="zh-TW" dirty="0" smtClean="0"/>
                        <a:t>Email</a:t>
                      </a:r>
                      <a:r>
                        <a:rPr lang="zh-TW" altLang="en-US" dirty="0" smtClean="0"/>
                        <a:t>给朋友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文章的篇名、作者、关键字等资讯</a:t>
                      </a:r>
                      <a:endParaRPr lang="en-US" altLang="zh-TW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文章的摘要、参考文献、及被引用文献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490"/>
          <a:stretch/>
        </p:blipFill>
        <p:spPr bwMode="auto">
          <a:xfrm>
            <a:off x="107504" y="2708920"/>
            <a:ext cx="8820150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0136" y="2780928"/>
            <a:ext cx="2023592" cy="17281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流程圖: 接點 5"/>
          <p:cNvSpPr/>
          <p:nvPr/>
        </p:nvSpPr>
        <p:spPr>
          <a:xfrm>
            <a:off x="1943708" y="2812809"/>
            <a:ext cx="360040" cy="34115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A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16324" y="3240422"/>
            <a:ext cx="6504148" cy="17195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接點 7"/>
          <p:cNvSpPr/>
          <p:nvPr/>
        </p:nvSpPr>
        <p:spPr>
          <a:xfrm>
            <a:off x="7156920" y="2983387"/>
            <a:ext cx="360040" cy="34115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C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136" y="4581129"/>
            <a:ext cx="2023592" cy="10801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接點 9"/>
          <p:cNvSpPr/>
          <p:nvPr/>
        </p:nvSpPr>
        <p:spPr>
          <a:xfrm>
            <a:off x="1980506" y="4689233"/>
            <a:ext cx="360040" cy="34115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16324" y="5083848"/>
            <a:ext cx="6504148" cy="17295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接點 11"/>
          <p:cNvSpPr/>
          <p:nvPr/>
        </p:nvSpPr>
        <p:spPr>
          <a:xfrm>
            <a:off x="7732984" y="5083848"/>
            <a:ext cx="360040" cy="34115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D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6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期刊资讯页</a:t>
            </a:r>
            <a:endParaRPr lang="zh-TW" altLang="en-US" dirty="0"/>
          </a:p>
        </p:txBody>
      </p:sp>
      <p:graphicFrame>
        <p:nvGraphicFramePr>
          <p:cNvPr id="13" name="內容版面配置區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43624423"/>
              </p:ext>
            </p:extLst>
          </p:nvPr>
        </p:nvGraphicFramePr>
        <p:xfrm>
          <a:off x="557584" y="1644784"/>
          <a:ext cx="822960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"/>
                <a:gridCol w="2383160"/>
                <a:gridCol w="353144"/>
                <a:gridCol w="2390056"/>
                <a:gridCol w="346248"/>
                <a:gridCol w="23969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期刊的分类，可浏览该分类的所有期刊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期刊名称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可订阅期刊的新刊目次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可查询本刊的文章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期刊基本资料：封面、出刊频率、指标收录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刊物的出版单位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內容版面配置區 1"/>
          <p:cNvSpPr>
            <a:spLocks noGrp="1"/>
          </p:cNvSpPr>
          <p:nvPr>
            <p:ph idx="1"/>
          </p:nvPr>
        </p:nvSpPr>
        <p:spPr>
          <a:xfrm>
            <a:off x="3707904" y="343197"/>
            <a:ext cx="5256584" cy="4525963"/>
          </a:xfrm>
        </p:spPr>
        <p:txBody>
          <a:bodyPr/>
          <a:lstStyle/>
          <a:p>
            <a:r>
              <a:rPr lang="zh-TW" altLang="en-US" dirty="0" smtClean="0"/>
              <a:t>点选期刊名称，可开启期刊的详细资料页，一览期刊的各种资料、历年卷期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4" y="3140968"/>
            <a:ext cx="88296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251520" y="3159852"/>
            <a:ext cx="8572524" cy="3077460"/>
            <a:chOff x="251520" y="2943828"/>
            <a:chExt cx="8572524" cy="3077460"/>
          </a:xfrm>
        </p:grpSpPr>
        <p:sp>
          <p:nvSpPr>
            <p:cNvPr id="6" name="矩形 5"/>
            <p:cNvSpPr/>
            <p:nvPr/>
          </p:nvSpPr>
          <p:spPr>
            <a:xfrm>
              <a:off x="319608" y="3093930"/>
              <a:ext cx="2236168" cy="3560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521744" y="2968124"/>
              <a:ext cx="360040" cy="341156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</a:rPr>
                <a:t>A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23528" y="3429000"/>
              <a:ext cx="4536504" cy="3230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4860032" y="3425142"/>
              <a:ext cx="360040" cy="341156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</a:rPr>
                <a:t>B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23528" y="3951940"/>
              <a:ext cx="2044204" cy="20693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251520" y="3951940"/>
              <a:ext cx="360040" cy="341156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</a:rPr>
                <a:t>E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200800" y="2996952"/>
              <a:ext cx="1619672" cy="2878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流程圖: 接點 15"/>
            <p:cNvSpPr/>
            <p:nvPr/>
          </p:nvSpPr>
          <p:spPr>
            <a:xfrm>
              <a:off x="6804248" y="2943828"/>
              <a:ext cx="360040" cy="341156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</a:rPr>
                <a:t>C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796136" y="3429000"/>
              <a:ext cx="3027908" cy="3437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流程圖: 接點 17"/>
            <p:cNvSpPr/>
            <p:nvPr/>
          </p:nvSpPr>
          <p:spPr>
            <a:xfrm>
              <a:off x="5436096" y="3279377"/>
              <a:ext cx="360040" cy="341156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</a:rPr>
                <a:t>D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619760" y="4005248"/>
              <a:ext cx="2816336" cy="2878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流程圖: 接點 19"/>
            <p:cNvSpPr/>
            <p:nvPr/>
          </p:nvSpPr>
          <p:spPr>
            <a:xfrm>
              <a:off x="5363208" y="4125952"/>
              <a:ext cx="360040" cy="341156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tx1"/>
                  </a:solidFill>
                </a:rPr>
                <a:t>F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60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期刊资讯页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5508104" y="116632"/>
            <a:ext cx="2962954" cy="6423112"/>
            <a:chOff x="5508104" y="17446"/>
            <a:chExt cx="2962954" cy="6423112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9329"/>
            <a:stretch/>
          </p:blipFill>
          <p:spPr bwMode="auto">
            <a:xfrm>
              <a:off x="5508104" y="17446"/>
              <a:ext cx="2962954" cy="642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群組 3"/>
            <p:cNvGrpSpPr/>
            <p:nvPr/>
          </p:nvGrpSpPr>
          <p:grpSpPr>
            <a:xfrm>
              <a:off x="5573998" y="332656"/>
              <a:ext cx="366154" cy="4752528"/>
              <a:chOff x="5573998" y="332656"/>
              <a:chExt cx="366154" cy="4752528"/>
            </a:xfrm>
          </p:grpSpPr>
          <p:sp>
            <p:nvSpPr>
              <p:cNvPr id="6" name="流程圖: 接點 5"/>
              <p:cNvSpPr/>
              <p:nvPr/>
            </p:nvSpPr>
            <p:spPr>
              <a:xfrm>
                <a:off x="5573998" y="332656"/>
                <a:ext cx="360040" cy="341156"/>
              </a:xfrm>
              <a:prstGeom prst="flowChart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流程圖: 接點 6"/>
              <p:cNvSpPr/>
              <p:nvPr/>
            </p:nvSpPr>
            <p:spPr>
              <a:xfrm>
                <a:off x="5573998" y="1863708"/>
                <a:ext cx="360040" cy="341156"/>
              </a:xfrm>
              <a:prstGeom prst="flowChart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>
                    <a:solidFill>
                      <a:schemeClr val="tx1"/>
                    </a:solidFill>
                  </a:rPr>
                  <a:t>B</a:t>
                </a:r>
                <a:endParaRPr lang="zh-TW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流程圖: 接點 7"/>
              <p:cNvSpPr/>
              <p:nvPr/>
            </p:nvSpPr>
            <p:spPr>
              <a:xfrm>
                <a:off x="5580112" y="4744028"/>
                <a:ext cx="360040" cy="341156"/>
              </a:xfrm>
              <a:prstGeom prst="flowChart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b="1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9" name="內容版面配置區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97124017"/>
              </p:ext>
            </p:extLst>
          </p:nvPr>
        </p:nvGraphicFramePr>
        <p:xfrm>
          <a:off x="539552" y="1937838"/>
          <a:ext cx="3960440" cy="1995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801"/>
                <a:gridCol w="3440639"/>
              </a:tblGrid>
              <a:tr h="77353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可参看更改过的刊名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4815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可依年度浏览各个卷期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353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期刊的版权页、订购资讯、出版资讯，及线上投稿等连结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46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r="33716" b="12292"/>
          <a:stretch/>
        </p:blipFill>
        <p:spPr bwMode="auto">
          <a:xfrm>
            <a:off x="2915816" y="1123257"/>
            <a:ext cx="6117855" cy="48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浏览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15816" y="1124744"/>
            <a:ext cx="6117855" cy="3674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接點 6"/>
          <p:cNvSpPr/>
          <p:nvPr/>
        </p:nvSpPr>
        <p:spPr>
          <a:xfrm>
            <a:off x="2915816" y="782100"/>
            <a:ext cx="360040" cy="34115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A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3848" y="1556792"/>
            <a:ext cx="1944216" cy="42219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接點 8"/>
          <p:cNvSpPr/>
          <p:nvPr/>
        </p:nvSpPr>
        <p:spPr>
          <a:xfrm>
            <a:off x="2915816" y="1628800"/>
            <a:ext cx="360040" cy="34115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B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92080" y="1556792"/>
            <a:ext cx="3622549" cy="42219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接點 10"/>
          <p:cNvSpPr/>
          <p:nvPr/>
        </p:nvSpPr>
        <p:spPr>
          <a:xfrm>
            <a:off x="7021191" y="1602316"/>
            <a:ext cx="360040" cy="34115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C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83415748"/>
              </p:ext>
            </p:extLst>
          </p:nvPr>
        </p:nvGraphicFramePr>
        <p:xfrm>
          <a:off x="259904" y="1988840"/>
          <a:ext cx="2439888" cy="2418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672"/>
                <a:gridCol w="1944216"/>
              </a:tblGrid>
              <a:tr h="71208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可选择欲浏览的数据库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选择浏览方式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C.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刊物列表，点选刊物名称，可连结到刊物页面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208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使用手册</a:t>
            </a:r>
            <a:endParaRPr lang="en-US" altLang="zh-TW" dirty="0"/>
          </a:p>
          <a:p>
            <a:r>
              <a:rPr lang="zh-TW" altLang="en-US" dirty="0" smtClean="0"/>
              <a:t>华艺数位股份有限公司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47954"/>
            <a:ext cx="7218507" cy="92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730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481329"/>
            <a:ext cx="3816424" cy="158763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若您对</a:t>
            </a:r>
            <a:r>
              <a:rPr lang="en-US" altLang="zh-TW" dirty="0" err="1" smtClean="0"/>
              <a:t>airiti</a:t>
            </a:r>
            <a:r>
              <a:rPr lang="en-US" altLang="zh-TW" dirty="0" smtClean="0"/>
              <a:t> Library</a:t>
            </a:r>
            <a:r>
              <a:rPr lang="zh-TW" altLang="en-US" dirty="0" smtClean="0"/>
              <a:t>有任何建议或问题，都可以透过客服信箱联系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联络客服</a:t>
            </a:r>
            <a:endParaRPr lang="zh-TW" altLang="en-US" dirty="0"/>
          </a:p>
        </p:txBody>
      </p:sp>
      <p:sp>
        <p:nvSpPr>
          <p:cNvPr id="6" name="內容版面配置區 1"/>
          <p:cNvSpPr txBox="1">
            <a:spLocks/>
          </p:cNvSpPr>
          <p:nvPr/>
        </p:nvSpPr>
        <p:spPr>
          <a:xfrm>
            <a:off x="285720" y="3357562"/>
            <a:ext cx="8579296" cy="27363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zh-TW" altLang="en-US" dirty="0" smtClean="0"/>
              <a:t>客服信箱：</a:t>
            </a:r>
            <a:r>
              <a:rPr lang="en-US" altLang="zh-TW" dirty="0" smtClean="0">
                <a:hlinkClick r:id="rId3"/>
              </a:rPr>
              <a:t>279026160@qq.com</a:t>
            </a:r>
            <a:endParaRPr lang="en-US" altLang="zh-TW" dirty="0" smtClean="0"/>
          </a:p>
          <a:p>
            <a:pPr marL="109728" indent="0" algn="ctr">
              <a:buNone/>
            </a:pPr>
            <a:r>
              <a:rPr lang="en-US" altLang="zh-TW" dirty="0" smtClean="0"/>
              <a:t>13623969529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7290"/>
            <a:ext cx="4289648" cy="941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92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﹝</a:t>
            </a:r>
            <a:r>
              <a:rPr lang="en-US" altLang="zh-TW" dirty="0" err="1" smtClean="0"/>
              <a:t>airiti</a:t>
            </a:r>
            <a:r>
              <a:rPr lang="en-US" altLang="zh-TW" dirty="0" smtClean="0"/>
              <a:t> Library</a:t>
            </a:r>
            <a:r>
              <a:rPr lang="zh-TW" altLang="en-US" dirty="0" smtClean="0"/>
              <a:t>台湾学术文献数据库</a:t>
            </a:r>
            <a:r>
              <a:rPr lang="en-US" altLang="zh-TW" dirty="0" smtClean="0"/>
              <a:t>﹞</a:t>
            </a:r>
            <a:r>
              <a:rPr lang="zh-TW" altLang="en-US" dirty="0" smtClean="0"/>
              <a:t>是台湾收录最丰富的学术资料库平台，跨平台、跨领域整合多元学术内容，让您投入研究不受限</a:t>
            </a:r>
            <a:endParaRPr lang="en-US" altLang="zh-TW" dirty="0"/>
          </a:p>
          <a:p>
            <a:r>
              <a:rPr lang="zh-TW" altLang="en-US" dirty="0" smtClean="0"/>
              <a:t>您可以在华艺线上图书馆，轻松的查询、取得多样资源。以帮助您的研究</a:t>
            </a:r>
            <a:endParaRPr lang="en-US" altLang="zh-TW" dirty="0" smtClean="0"/>
          </a:p>
          <a:p>
            <a:r>
              <a:rPr lang="zh-TW" altLang="en-US" dirty="0" smtClean="0"/>
              <a:t>收录内容包含：台湾学术期刊（含科学与人社）、台湾菁英高校硕博士论文（含科学与人社）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数据库简介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037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页面上方的简易查询列，供您查询有兴趣的文章</a:t>
            </a:r>
            <a:r>
              <a:rPr lang="en-US" altLang="zh-TW" dirty="0" smtClean="0"/>
              <a:t>/</a:t>
            </a:r>
            <a:r>
              <a:rPr lang="zh-TW" altLang="en-US" dirty="0" smtClean="0"/>
              <a:t>出版品</a:t>
            </a:r>
            <a:endParaRPr lang="zh-TW" altLang="en-US" dirty="0"/>
          </a:p>
          <a:p>
            <a:r>
              <a:rPr lang="zh-TW" altLang="en-US" dirty="0" smtClean="0"/>
              <a:t>更多选项：方便您查找特定的栏位（使用多个栏位时，采</a:t>
            </a:r>
            <a:r>
              <a:rPr lang="en-US" altLang="zh-TW" dirty="0" smtClean="0"/>
              <a:t>AND</a:t>
            </a:r>
            <a:r>
              <a:rPr lang="zh-TW" altLang="en-US" dirty="0" smtClean="0"/>
              <a:t>缩小范围）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快速查询：找文章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97576"/>
            <a:ext cx="63627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1187624" y="3140968"/>
            <a:ext cx="6336704" cy="432048"/>
            <a:chOff x="1115616" y="3097576"/>
            <a:chExt cx="6336704" cy="432048"/>
          </a:xfrm>
        </p:grpSpPr>
        <p:sp>
          <p:nvSpPr>
            <p:cNvPr id="4" name="矩形 3"/>
            <p:cNvSpPr/>
            <p:nvPr/>
          </p:nvSpPr>
          <p:spPr>
            <a:xfrm>
              <a:off x="1115616" y="3097576"/>
              <a:ext cx="1584176" cy="4320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372200" y="3097576"/>
              <a:ext cx="1080120" cy="4320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4173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出版品查询：可用出版品名、</a:t>
            </a:r>
            <a:r>
              <a:rPr lang="en-US" altLang="zh-TW" dirty="0" smtClean="0"/>
              <a:t>ISSN</a:t>
            </a:r>
            <a:r>
              <a:rPr lang="zh-TW" altLang="en-US" dirty="0" smtClean="0"/>
              <a:t>、出版单位名称，来查找特定出版品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快速查询：找出版品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03" y="2780928"/>
            <a:ext cx="6419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193303" y="2824320"/>
            <a:ext cx="6331025" cy="475440"/>
            <a:chOff x="1043608" y="2881552"/>
            <a:chExt cx="6331025" cy="475440"/>
          </a:xfrm>
        </p:grpSpPr>
        <p:sp>
          <p:nvSpPr>
            <p:cNvPr id="10" name="矩形 9"/>
            <p:cNvSpPr/>
            <p:nvPr/>
          </p:nvSpPr>
          <p:spPr>
            <a:xfrm>
              <a:off x="1043608" y="2881552"/>
              <a:ext cx="1506489" cy="4320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366521" y="2924944"/>
              <a:ext cx="1008112" cy="4320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7740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481328"/>
            <a:ext cx="3672408" cy="4525963"/>
          </a:xfrm>
        </p:spPr>
        <p:txBody>
          <a:bodyPr/>
          <a:lstStyle/>
          <a:p>
            <a:r>
              <a:rPr lang="zh-TW" altLang="en-US" dirty="0" smtClean="0"/>
              <a:t>当您有明确的搜寻范围，可利用进阶检索，做详细的条件设定</a:t>
            </a:r>
            <a:endParaRPr lang="en-US" altLang="zh-TW" dirty="0" smtClean="0"/>
          </a:p>
          <a:p>
            <a:pPr marL="850392" lvl="1" indent="-457200">
              <a:buFont typeface="+mj-lt"/>
              <a:buAutoNum type="alphaUcPeriod"/>
            </a:pPr>
            <a:r>
              <a:rPr lang="zh-TW" altLang="en-US" b="1" dirty="0" smtClean="0"/>
              <a:t>栏位下拉式选单</a:t>
            </a:r>
            <a:r>
              <a:rPr lang="zh-TW" altLang="en-US" dirty="0" smtClean="0"/>
              <a:t>：可限定只搜寻特定栏位资料</a:t>
            </a:r>
            <a:endParaRPr lang="en-US" altLang="zh-TW" dirty="0" smtClean="0"/>
          </a:p>
          <a:p>
            <a:pPr marL="850392" lvl="1" indent="-457200">
              <a:buFont typeface="+mj-lt"/>
              <a:buAutoNum type="alphaUcPeriod"/>
            </a:pPr>
            <a:r>
              <a:rPr lang="zh-TW" altLang="en-US" b="1" dirty="0" smtClean="0"/>
              <a:t>布尔逻辑</a:t>
            </a:r>
            <a:r>
              <a:rPr lang="zh-TW" altLang="en-US" dirty="0" smtClean="0"/>
              <a:t>：</a:t>
            </a:r>
            <a:r>
              <a:rPr lang="en-US" altLang="zh-TW" dirty="0" smtClean="0"/>
              <a:t>AND/OR/NOT</a:t>
            </a:r>
            <a:r>
              <a:rPr lang="zh-TW" altLang="en-US" dirty="0" smtClean="0"/>
              <a:t>运算元</a:t>
            </a:r>
            <a:endParaRPr lang="en-US" altLang="zh-TW" dirty="0" smtClean="0"/>
          </a:p>
          <a:p>
            <a:pPr marL="850392" lvl="1" indent="-457200">
              <a:buFont typeface="+mj-lt"/>
              <a:buAutoNum type="alphaUcPeriod"/>
            </a:pPr>
            <a:r>
              <a:rPr lang="zh-TW" altLang="en-US" dirty="0" smtClean="0"/>
              <a:t>语言、文献类型、出版地区等可自行选择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高级检索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54" y="632605"/>
            <a:ext cx="4629150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5268417" y="1340766"/>
            <a:ext cx="1008112" cy="4175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48" y="1793852"/>
            <a:ext cx="4658156" cy="466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51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查询结果再利用</a:t>
            </a:r>
            <a:endParaRPr lang="zh-TW" altLang="en-US" dirty="0"/>
          </a:p>
        </p:txBody>
      </p:sp>
      <p:graphicFrame>
        <p:nvGraphicFramePr>
          <p:cNvPr id="21" name="內容版面配置區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08248184"/>
              </p:ext>
            </p:extLst>
          </p:nvPr>
        </p:nvGraphicFramePr>
        <p:xfrm>
          <a:off x="467544" y="1168544"/>
          <a:ext cx="8301941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00"/>
                <a:gridCol w="1728192"/>
                <a:gridCol w="216024"/>
                <a:gridCol w="1728192"/>
                <a:gridCol w="288032"/>
                <a:gridCol w="1944216"/>
                <a:gridCol w="216024"/>
                <a:gridCol w="19112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</a:t>
                      </a:r>
                      <a:endParaRPr lang="zh-TW" alt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可切换检视各数据库之查询结果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B</a:t>
                      </a:r>
                      <a:endParaRPr lang="zh-TW" alt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页面上方会显示您的查询条件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C</a:t>
                      </a:r>
                      <a:endParaRPr lang="zh-TW" alt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输入关键字缩小查询范围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D</a:t>
                      </a:r>
                      <a:endParaRPr lang="zh-TW" alt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可选择每页笔数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E</a:t>
                      </a:r>
                      <a:endParaRPr lang="zh-TW" alt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切换上一页、下一页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F</a:t>
                      </a:r>
                      <a:endParaRPr lang="zh-TW" alt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选择排序方式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G</a:t>
                      </a:r>
                      <a:endParaRPr lang="zh-TW" alt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后分类：点选可筛选查询结果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H</a:t>
                      </a:r>
                      <a:endParaRPr lang="zh-TW" alt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可将勾选文献之书目汇出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18" name="群組 17"/>
          <p:cNvGrpSpPr/>
          <p:nvPr/>
        </p:nvGrpSpPr>
        <p:grpSpPr>
          <a:xfrm>
            <a:off x="107504" y="2276872"/>
            <a:ext cx="8928992" cy="4536554"/>
            <a:chOff x="163463" y="2492896"/>
            <a:chExt cx="8928992" cy="453655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932" r="1943" b="41547"/>
            <a:stretch/>
          </p:blipFill>
          <p:spPr bwMode="auto">
            <a:xfrm>
              <a:off x="163463" y="2492896"/>
              <a:ext cx="8928992" cy="453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781424" y="3069761"/>
              <a:ext cx="1368152" cy="2137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781424" y="3980211"/>
              <a:ext cx="1445666" cy="2880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36296" y="4436697"/>
              <a:ext cx="1712143" cy="35894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544108" y="3930948"/>
              <a:ext cx="2772308" cy="36063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79512" y="3326861"/>
              <a:ext cx="2452192" cy="34145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770038" y="3404147"/>
              <a:ext cx="5690393" cy="32564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流程圖: 接點 12"/>
            <p:cNvSpPr/>
            <p:nvPr/>
          </p:nvSpPr>
          <p:spPr>
            <a:xfrm>
              <a:off x="4075187" y="2971693"/>
              <a:ext cx="369912" cy="374771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B</a:t>
              </a:r>
              <a:endParaRPr lang="zh-TW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圖: 接點 13"/>
            <p:cNvSpPr/>
            <p:nvPr/>
          </p:nvSpPr>
          <p:spPr>
            <a:xfrm>
              <a:off x="8378552" y="3371614"/>
              <a:ext cx="369912" cy="374771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C</a:t>
              </a:r>
              <a:endParaRPr lang="zh-TW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圖: 接點 14"/>
            <p:cNvSpPr/>
            <p:nvPr/>
          </p:nvSpPr>
          <p:spPr>
            <a:xfrm>
              <a:off x="4114031" y="4124227"/>
              <a:ext cx="369912" cy="374771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D</a:t>
              </a:r>
              <a:endParaRPr lang="zh-TW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圖: 接點 15"/>
            <p:cNvSpPr/>
            <p:nvPr/>
          </p:nvSpPr>
          <p:spPr>
            <a:xfrm>
              <a:off x="8193596" y="3886702"/>
              <a:ext cx="369912" cy="374771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E</a:t>
              </a:r>
              <a:endParaRPr lang="zh-TW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圖: 接點 16"/>
            <p:cNvSpPr/>
            <p:nvPr/>
          </p:nvSpPr>
          <p:spPr>
            <a:xfrm>
              <a:off x="2041848" y="3192197"/>
              <a:ext cx="369912" cy="374771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G</a:t>
              </a:r>
              <a:endParaRPr lang="zh-TW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79512" y="2492896"/>
              <a:ext cx="4392488" cy="4717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流程圖: 接點 10"/>
            <p:cNvSpPr/>
            <p:nvPr/>
          </p:nvSpPr>
          <p:spPr>
            <a:xfrm>
              <a:off x="4445099" y="2541395"/>
              <a:ext cx="369912" cy="374771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A</a:t>
              </a:r>
              <a:endParaRPr lang="zh-TW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流程圖: 接點 21"/>
            <p:cNvSpPr/>
            <p:nvPr/>
          </p:nvSpPr>
          <p:spPr>
            <a:xfrm>
              <a:off x="6948264" y="4420178"/>
              <a:ext cx="369912" cy="374771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F</a:t>
              </a:r>
              <a:endParaRPr lang="zh-TW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L-圖案 11"/>
            <p:cNvSpPr/>
            <p:nvPr/>
          </p:nvSpPr>
          <p:spPr>
            <a:xfrm rot="5400000">
              <a:off x="2215158" y="4997890"/>
              <a:ext cx="2292441" cy="1224551"/>
            </a:xfrm>
            <a:prstGeom prst="corner">
              <a:avLst>
                <a:gd name="adj1" fmla="val 18314"/>
                <a:gd name="adj2" fmla="val 24542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流程圖: 接點 23"/>
            <p:cNvSpPr/>
            <p:nvPr/>
          </p:nvSpPr>
          <p:spPr>
            <a:xfrm>
              <a:off x="3835871" y="4509120"/>
              <a:ext cx="369912" cy="374771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H</a:t>
              </a:r>
              <a:endParaRPr lang="zh-TW" alt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79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481328"/>
            <a:ext cx="3672408" cy="4525963"/>
          </a:xfrm>
        </p:spPr>
        <p:txBody>
          <a:bodyPr/>
          <a:lstStyle/>
          <a:p>
            <a:r>
              <a:rPr lang="zh-TW" altLang="en-US" dirty="0" smtClean="0"/>
              <a:t>当您有明确的搜寻范围，可利用进阶检索，做详细的条件设定</a:t>
            </a:r>
            <a:endParaRPr lang="en-US" altLang="zh-TW" dirty="0" smtClean="0"/>
          </a:p>
          <a:p>
            <a:pPr marL="850392" lvl="1" indent="-457200">
              <a:buFont typeface="+mj-lt"/>
              <a:buAutoNum type="alphaUcPeriod"/>
            </a:pPr>
            <a:r>
              <a:rPr lang="zh-TW" altLang="en-US" b="1" dirty="0" smtClean="0"/>
              <a:t>栏位下拉式选单</a:t>
            </a:r>
            <a:r>
              <a:rPr lang="zh-TW" altLang="en-US" dirty="0" smtClean="0"/>
              <a:t>：可限定只搜寻特定栏位资料</a:t>
            </a:r>
            <a:endParaRPr lang="en-US" altLang="zh-TW" dirty="0" smtClean="0"/>
          </a:p>
          <a:p>
            <a:pPr marL="850392" lvl="1" indent="-457200">
              <a:buFont typeface="+mj-lt"/>
              <a:buAutoNum type="alphaUcPeriod"/>
            </a:pPr>
            <a:r>
              <a:rPr lang="zh-TW" altLang="en-US" b="1" dirty="0" smtClean="0"/>
              <a:t>布尔逻辑</a:t>
            </a:r>
            <a:r>
              <a:rPr lang="zh-TW" altLang="en-US" dirty="0" smtClean="0"/>
              <a:t>：</a:t>
            </a:r>
            <a:r>
              <a:rPr lang="en-US" altLang="zh-TW" dirty="0" smtClean="0"/>
              <a:t>AND/OR/NOT</a:t>
            </a:r>
            <a:r>
              <a:rPr lang="zh-TW" altLang="en-US" dirty="0" smtClean="0"/>
              <a:t>运算元</a:t>
            </a:r>
            <a:endParaRPr lang="en-US" altLang="zh-TW" dirty="0" smtClean="0"/>
          </a:p>
          <a:p>
            <a:pPr marL="850392" lvl="1" indent="-457200">
              <a:buFont typeface="+mj-lt"/>
              <a:buAutoNum type="alphaUcPeriod"/>
            </a:pPr>
            <a:r>
              <a:rPr lang="zh-TW" altLang="en-US" dirty="0" smtClean="0"/>
              <a:t>语言、文献类型、出版地区等可自行选择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高级检索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54" y="632605"/>
            <a:ext cx="4629150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5268417" y="1340766"/>
            <a:ext cx="1008112" cy="4175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48" y="1793852"/>
            <a:ext cx="4658156" cy="466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51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在查询结果页，您可连结到各文章、各刊物的详细资料页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连结到详细资料页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331640" y="2276872"/>
            <a:ext cx="6480720" cy="3362545"/>
            <a:chOff x="1331640" y="2276872"/>
            <a:chExt cx="6480720" cy="336254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276872"/>
              <a:ext cx="6480720" cy="336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051720" y="2780928"/>
              <a:ext cx="2304256" cy="2880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4319972" y="2705709"/>
              <a:ext cx="504056" cy="42390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</a:rPr>
                <a:t>A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051720" y="3262461"/>
              <a:ext cx="2952328" cy="2053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流程圖: 接點 7"/>
            <p:cNvSpPr/>
            <p:nvPr/>
          </p:nvSpPr>
          <p:spPr>
            <a:xfrm>
              <a:off x="1619672" y="3284984"/>
              <a:ext cx="504056" cy="42390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</a:rPr>
                <a:t>B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793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481328"/>
            <a:ext cx="5482952" cy="4525963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airiti</a:t>
            </a:r>
            <a:r>
              <a:rPr lang="en-US" altLang="zh-TW" dirty="0" smtClean="0"/>
              <a:t> Library</a:t>
            </a:r>
            <a:r>
              <a:rPr lang="zh-TW" altLang="en-US" dirty="0" smtClean="0"/>
              <a:t>收录的资料量十分庞大，使用关键字查询可能会得到上千、至上万笔结果。华艺的「</a:t>
            </a:r>
            <a:r>
              <a:rPr lang="zh-TW" altLang="en-US" b="1" dirty="0" smtClean="0"/>
              <a:t>后分类</a:t>
            </a:r>
            <a:r>
              <a:rPr lang="zh-TW" altLang="en-US" dirty="0" smtClean="0"/>
              <a:t>」系统，能帮助您：</a:t>
            </a:r>
            <a:endParaRPr lang="zh-TW" altLang="en-US" dirty="0"/>
          </a:p>
          <a:p>
            <a:pPr lvl="1"/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快速掌握资料的概况</a:t>
            </a:r>
            <a:endParaRPr lang="en-US" altLang="zh-TW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</a:rPr>
              <a:t>筛选出最符合需要的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文章</a:t>
            </a:r>
          </a:p>
          <a:p>
            <a:pPr marL="109728" indent="0">
              <a:buNone/>
            </a:pPr>
            <a:r>
              <a:rPr lang="zh-TW" altLang="en-US" sz="2000" dirty="0" smtClean="0"/>
              <a:t>例如，先点选”台湾”，再点选”繁体中文” ，便能筛选出「出版地区」为台湾且「语言」为繁体中文的文章</a:t>
            </a:r>
            <a:endParaRPr lang="zh-TW" altLang="en-US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查询结果：后分类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00" y="44624"/>
            <a:ext cx="2432224" cy="672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88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1201</TotalTime>
  <Words>1462</Words>
  <Application>Microsoft Office PowerPoint</Application>
  <PresentationFormat>全屏显示(4:3)</PresentationFormat>
  <Paragraphs>165</Paragraphs>
  <Slides>19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匯合</vt:lpstr>
      <vt:lpstr>使用手册大纲</vt:lpstr>
      <vt:lpstr>数据库简介</vt:lpstr>
      <vt:lpstr>快速查询：找文章</vt:lpstr>
      <vt:lpstr>快速查询：找出版品</vt:lpstr>
      <vt:lpstr>高级检索</vt:lpstr>
      <vt:lpstr>查询结果再利用</vt:lpstr>
      <vt:lpstr>高级检索</vt:lpstr>
      <vt:lpstr>连结到详细资料页</vt:lpstr>
      <vt:lpstr>查询结果：后分类</vt:lpstr>
      <vt:lpstr>查询结果再利用：引用文献连结</vt:lpstr>
      <vt:lpstr>查询结果再利用：书目汇出</vt:lpstr>
      <vt:lpstr>查询结果再利用：DOI号</vt:lpstr>
      <vt:lpstr>如何下载全文</vt:lpstr>
      <vt:lpstr>文章详目页</vt:lpstr>
      <vt:lpstr>期刊资讯页</vt:lpstr>
      <vt:lpstr>期刊资讯页</vt:lpstr>
      <vt:lpstr>浏览</vt:lpstr>
      <vt:lpstr>幻灯片 18</vt:lpstr>
      <vt:lpstr>联络客服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yuwen-airiti</dc:creator>
  <cp:lastModifiedBy>User</cp:lastModifiedBy>
  <cp:revision>112</cp:revision>
  <dcterms:created xsi:type="dcterms:W3CDTF">2012-12-25T01:29:33Z</dcterms:created>
  <dcterms:modified xsi:type="dcterms:W3CDTF">2016-11-09T01:33:38Z</dcterms:modified>
</cp:coreProperties>
</file>