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336" r:id="rId2"/>
    <p:sldId id="322" r:id="rId3"/>
    <p:sldId id="366" r:id="rId4"/>
    <p:sldId id="367" r:id="rId5"/>
    <p:sldId id="309" r:id="rId6"/>
    <p:sldId id="362" r:id="rId7"/>
    <p:sldId id="319" r:id="rId8"/>
    <p:sldId id="320" r:id="rId9"/>
    <p:sldId id="330" r:id="rId10"/>
    <p:sldId id="364" r:id="rId11"/>
    <p:sldId id="294" r:id="rId12"/>
    <p:sldId id="358" r:id="rId13"/>
    <p:sldId id="363" r:id="rId14"/>
    <p:sldId id="365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3399FF"/>
    <a:srgbClr val="FF9900"/>
    <a:srgbClr val="0099CC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74" autoAdjust="0"/>
    <p:restoredTop sz="94486" autoAdjust="0"/>
  </p:normalViewPr>
  <p:slideViewPr>
    <p:cSldViewPr>
      <p:cViewPr varScale="1">
        <p:scale>
          <a:sx n="80" d="100"/>
          <a:sy n="80" d="100"/>
        </p:scale>
        <p:origin x="-17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C36B-27BA-4B2A-AD5E-53FC63B3A05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zh-CN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3F5C-7733-469D-9B30-C63509B19F0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01FB-93A6-4692-B8B7-C60343976A1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6CE7-2B8C-4369-9AA2-6CD4C98B98D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191C-C30D-47B2-979C-D6A4CAD8172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D15C-640A-48AA-B802-0C0904669EF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621C-1540-48F9-B601-11BFFC058D9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0C0D-731B-47C6-B50F-333A06226E0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C07A-75D4-4B0D-88A0-15C28EBF09F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C159-D362-40EB-92DB-616F7089B40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2FE2-DD4D-43EE-A480-D9467C4C186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zh-CN" sz="2400">
              <a:latin typeface="Times New Roman" pitchFamily="18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799520-63E4-4005-B4F5-61B094CC348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0" y="1828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29075" algn="l"/>
              </a:tabLst>
            </a:pPr>
            <a:r>
              <a:rPr lang="zh-CN" altLang="en-US" sz="4000" b="1" dirty="0" smtClean="0">
                <a:latin typeface="+mj-ea"/>
                <a:ea typeface="+mj-ea"/>
              </a:rPr>
              <a:t>世纪中数图外文电子图书数据库</a:t>
            </a:r>
            <a:endParaRPr lang="en-US" altLang="zh-CN" sz="4000" b="1" dirty="0" smtClean="0">
              <a:latin typeface="+mj-ea"/>
              <a:ea typeface="+mj-ea"/>
            </a:endParaRPr>
          </a:p>
          <a:p>
            <a:pPr algn="ctr">
              <a:tabLst>
                <a:tab pos="4029075" algn="l"/>
              </a:tabLst>
            </a:pPr>
            <a:r>
              <a:rPr lang="en-US" altLang="zh-CN" sz="1600" dirty="0" smtClean="0"/>
              <a:t>Beijing Century Chinese Digital Library Technology Development Co., Ltd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895600"/>
            <a:ext cx="533400" cy="283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zh-CN" altLang="en-US" sz="3600" b="1" dirty="0" smtClean="0"/>
              <a:t>使用指南</a:t>
            </a:r>
            <a:endParaRPr lang="en-US" altLang="zh-CN" sz="3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1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例如，我们先来使用两种不同的条件进行检索。首先设置一个标题关键字为“</a:t>
            </a:r>
            <a:r>
              <a:rPr lang="en-US" altLang="zh-CN" sz="2000" dirty="0" smtClean="0">
                <a:solidFill>
                  <a:srgbClr val="FF0000"/>
                </a:solidFill>
              </a:rPr>
              <a:t>computer</a:t>
            </a:r>
            <a:r>
              <a:rPr lang="zh-CN" altLang="en-US" sz="2000" dirty="0" smtClean="0">
                <a:solidFill>
                  <a:srgbClr val="FF0000"/>
                </a:solidFill>
              </a:rPr>
              <a:t>”，在设置一个出版社关键字为“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springer</a:t>
            </a:r>
            <a:r>
              <a:rPr lang="zh-CN" altLang="en-US" sz="2000" dirty="0" smtClean="0">
                <a:solidFill>
                  <a:srgbClr val="FF0000"/>
                </a:solidFill>
              </a:rPr>
              <a:t>”。那么，凡是图书标题名称与出版社名称同时相应的，都会被检索出来。</a:t>
            </a:r>
            <a:endParaRPr lang="zh-CN" altLang="en-US" dirty="0"/>
          </a:p>
        </p:txBody>
      </p:sp>
      <p:pic>
        <p:nvPicPr>
          <p:cNvPr id="11" name="图片 10" descr="QQ截图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52090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590800" y="1600200"/>
            <a:ext cx="41148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477000" y="3048000"/>
            <a:ext cx="838200" cy="3657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057400" y="3048000"/>
            <a:ext cx="2209800" cy="3657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2292" name="Picture 4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5943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u="sng" dirty="0" smtClean="0">
                <a:solidFill>
                  <a:srgbClr val="FF3300"/>
                </a:solidFill>
              </a:rPr>
              <a:t>在线阅</a:t>
            </a:r>
            <a:r>
              <a:rPr lang="zh-CN" altLang="en-US" sz="3000" u="sng" dirty="0">
                <a:solidFill>
                  <a:srgbClr val="FF3300"/>
                </a:solidFill>
              </a:rPr>
              <a:t>读功能介绍：</a:t>
            </a:r>
          </a:p>
        </p:txBody>
      </p:sp>
      <p:pic>
        <p:nvPicPr>
          <p:cNvPr id="12294" name="图片 9" descr="QQ截图201208031011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箭头连接符 12"/>
          <p:cNvCxnSpPr/>
          <p:nvPr/>
        </p:nvCxnSpPr>
        <p:spPr>
          <a:xfrm rot="5400000" flipH="1" flipV="1">
            <a:off x="-269875" y="3543300"/>
            <a:ext cx="1450975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5400000" flipH="1" flipV="1">
            <a:off x="2813050" y="3276600"/>
            <a:ext cx="920750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297" name="TextBox 39"/>
          <p:cNvSpPr txBox="1">
            <a:spLocks noChangeArrowheads="1"/>
          </p:cNvSpPr>
          <p:nvPr/>
        </p:nvSpPr>
        <p:spPr bwMode="auto">
          <a:xfrm>
            <a:off x="3048000" y="1905000"/>
            <a:ext cx="492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上一页</a:t>
            </a:r>
          </a:p>
        </p:txBody>
      </p:sp>
      <p:sp>
        <p:nvSpPr>
          <p:cNvPr id="12298" name="TextBox 42"/>
          <p:cNvSpPr txBox="1">
            <a:spLocks noChangeArrowheads="1"/>
          </p:cNvSpPr>
          <p:nvPr/>
        </p:nvSpPr>
        <p:spPr bwMode="auto">
          <a:xfrm>
            <a:off x="228600" y="2047875"/>
            <a:ext cx="492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页 码</a:t>
            </a:r>
          </a:p>
        </p:txBody>
      </p:sp>
      <p:cxnSp>
        <p:nvCxnSpPr>
          <p:cNvPr id="49" name="直接箭头连接符 48"/>
          <p:cNvCxnSpPr/>
          <p:nvPr/>
        </p:nvCxnSpPr>
        <p:spPr>
          <a:xfrm rot="5400000" flipH="1" flipV="1">
            <a:off x="3346450" y="3276600"/>
            <a:ext cx="920750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300" name="TextBox 50"/>
          <p:cNvSpPr txBox="1">
            <a:spLocks noChangeArrowheads="1"/>
          </p:cNvSpPr>
          <p:nvPr/>
        </p:nvSpPr>
        <p:spPr bwMode="auto">
          <a:xfrm>
            <a:off x="3622675" y="1905000"/>
            <a:ext cx="492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下一页</a:t>
            </a:r>
          </a:p>
        </p:txBody>
      </p:sp>
      <p:cxnSp>
        <p:nvCxnSpPr>
          <p:cNvPr id="52" name="直接箭头连接符 51"/>
          <p:cNvCxnSpPr/>
          <p:nvPr/>
        </p:nvCxnSpPr>
        <p:spPr>
          <a:xfrm rot="5400000" flipH="1" flipV="1">
            <a:off x="4191000" y="3276600"/>
            <a:ext cx="920750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rot="5400000" flipH="1" flipV="1">
            <a:off x="4800600" y="3276600"/>
            <a:ext cx="920750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rot="5400000" flipH="1" flipV="1">
            <a:off x="5486400" y="3270250"/>
            <a:ext cx="920750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rot="5400000" flipH="1" flipV="1">
            <a:off x="6172200" y="3270250"/>
            <a:ext cx="920750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rot="5400000" flipH="1" flipV="1">
            <a:off x="6629400" y="3270250"/>
            <a:ext cx="920750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306" name="TextBox 56"/>
          <p:cNvSpPr txBox="1">
            <a:spLocks noChangeArrowheads="1"/>
          </p:cNvSpPr>
          <p:nvPr/>
        </p:nvSpPr>
        <p:spPr bwMode="auto">
          <a:xfrm>
            <a:off x="4419600" y="2133600"/>
            <a:ext cx="4921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放大</a:t>
            </a:r>
          </a:p>
        </p:txBody>
      </p:sp>
      <p:sp>
        <p:nvSpPr>
          <p:cNvPr id="12307" name="TextBox 57"/>
          <p:cNvSpPr txBox="1">
            <a:spLocks noChangeArrowheads="1"/>
          </p:cNvSpPr>
          <p:nvPr/>
        </p:nvSpPr>
        <p:spPr bwMode="auto">
          <a:xfrm>
            <a:off x="4994275" y="2133600"/>
            <a:ext cx="4921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缩小</a:t>
            </a:r>
          </a:p>
        </p:txBody>
      </p:sp>
      <p:sp>
        <p:nvSpPr>
          <p:cNvPr id="12308" name="TextBox 58"/>
          <p:cNvSpPr txBox="1">
            <a:spLocks noChangeArrowheads="1"/>
          </p:cNvSpPr>
          <p:nvPr/>
        </p:nvSpPr>
        <p:spPr bwMode="auto">
          <a:xfrm>
            <a:off x="5756275" y="2133600"/>
            <a:ext cx="4921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还原</a:t>
            </a:r>
          </a:p>
        </p:txBody>
      </p:sp>
      <p:sp>
        <p:nvSpPr>
          <p:cNvPr id="12309" name="TextBox 59"/>
          <p:cNvSpPr txBox="1">
            <a:spLocks noChangeArrowheads="1"/>
          </p:cNvSpPr>
          <p:nvPr/>
        </p:nvSpPr>
        <p:spPr bwMode="auto">
          <a:xfrm>
            <a:off x="6400800" y="1625600"/>
            <a:ext cx="4921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识别文字</a:t>
            </a:r>
          </a:p>
        </p:txBody>
      </p:sp>
      <p:sp>
        <p:nvSpPr>
          <p:cNvPr id="12310" name="TextBox 60"/>
          <p:cNvSpPr txBox="1">
            <a:spLocks noChangeArrowheads="1"/>
          </p:cNvSpPr>
          <p:nvPr/>
        </p:nvSpPr>
        <p:spPr bwMode="auto">
          <a:xfrm>
            <a:off x="6858000" y="2138363"/>
            <a:ext cx="4921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下载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u="sng" dirty="0" smtClean="0">
                <a:solidFill>
                  <a:srgbClr val="FF3300"/>
                </a:solidFill>
              </a:rPr>
              <a:t>下载功能：</a:t>
            </a:r>
            <a:r>
              <a:rPr lang="zh-CN" altLang="en-US" sz="2000" dirty="0" smtClean="0">
                <a:solidFill>
                  <a:srgbClr val="FF3300"/>
                </a:solidFill>
              </a:rPr>
              <a:t>如果您想保存这本书，请点击功能栏的“</a:t>
            </a:r>
            <a:r>
              <a:rPr lang="en-US" altLang="zh-CN" sz="2000" dirty="0" smtClean="0">
                <a:solidFill>
                  <a:srgbClr val="FF3300"/>
                </a:solidFill>
              </a:rPr>
              <a:t>Download</a:t>
            </a:r>
            <a:r>
              <a:rPr lang="zh-CN" altLang="en-US" sz="2000" dirty="0" smtClean="0">
                <a:solidFill>
                  <a:srgbClr val="FF3300"/>
                </a:solidFill>
              </a:rPr>
              <a:t>”图标进行下载。</a:t>
            </a:r>
            <a:endParaRPr lang="zh-CN" altLang="en-US" sz="2000" dirty="0">
              <a:solidFill>
                <a:srgbClr val="FF3300"/>
              </a:solidFill>
            </a:endParaRP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304800" y="44958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点</a:t>
            </a:r>
            <a:r>
              <a:rPr lang="zh-CN" altLang="en-US" sz="2000" dirty="0">
                <a:solidFill>
                  <a:srgbClr val="FF0000"/>
                </a:solidFill>
              </a:rPr>
              <a:t>击下</a:t>
            </a:r>
            <a:r>
              <a:rPr lang="zh-CN" altLang="en-US" sz="2000" dirty="0" smtClean="0">
                <a:solidFill>
                  <a:srgbClr val="FF0000"/>
                </a:solidFill>
              </a:rPr>
              <a:t>载后，会出现一个随机下载验证码，输入这个验证码后点确定即可。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5" name="图片 14" descr="QQ截图20121023121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2217"/>
            <a:ext cx="9144000" cy="314018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858000" y="1066800"/>
            <a:ext cx="533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内容占位符 10" descr="QQ截图20121023121423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67025" y="5105400"/>
            <a:ext cx="3381375" cy="1457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0" y="5709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下载后的图书为</a:t>
            </a:r>
            <a:r>
              <a:rPr lang="en-US" altLang="zh-CN" dirty="0" smtClean="0">
                <a:solidFill>
                  <a:srgbClr val="FF0000"/>
                </a:solidFill>
              </a:rPr>
              <a:t>PDF</a:t>
            </a:r>
            <a:r>
              <a:rPr lang="zh-CN" altLang="en-US" dirty="0" smtClean="0">
                <a:solidFill>
                  <a:srgbClr val="FF0000"/>
                </a:solidFill>
              </a:rPr>
              <a:t>文本格式，</a:t>
            </a:r>
            <a:r>
              <a:rPr lang="zh-CN" altLang="en-US" dirty="0">
                <a:solidFill>
                  <a:srgbClr val="FF0000"/>
                </a:solidFill>
              </a:rPr>
              <a:t>可使用</a:t>
            </a:r>
            <a:r>
              <a:rPr lang="zh-CN" altLang="zh-CN" dirty="0">
                <a:solidFill>
                  <a:srgbClr val="FF0000"/>
                </a:solidFill>
              </a:rPr>
              <a:t>国际通</a:t>
            </a:r>
            <a:r>
              <a:rPr lang="zh-CN" altLang="zh-CN" dirty="0" smtClean="0">
                <a:solidFill>
                  <a:srgbClr val="FF0000"/>
                </a:solidFill>
              </a:rPr>
              <a:t>用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smtClean="0">
                <a:solidFill>
                  <a:srgbClr val="FF0000"/>
                </a:solidFill>
              </a:rPr>
              <a:t>Adobe</a:t>
            </a:r>
            <a:r>
              <a:rPr lang="zh-CN" altLang="zh-CN" dirty="0">
                <a:solidFill>
                  <a:srgbClr val="FF0000"/>
                </a:solidFill>
              </a:rPr>
              <a:t>阅读器直接打开阅读</a:t>
            </a:r>
            <a:r>
              <a:rPr lang="zh-CN" altLang="en-US" dirty="0" smtClean="0">
                <a:solidFill>
                  <a:srgbClr val="FF0000"/>
                </a:solidFill>
              </a:rPr>
              <a:t>。图书内容可进行复制、标记、注释、关键字搜索等操作。文字清晰并可放大</a:t>
            </a:r>
            <a:r>
              <a:rPr lang="zh-CN" altLang="en-US" sz="2000" dirty="0" smtClean="0">
                <a:solidFill>
                  <a:srgbClr val="FF0000"/>
                </a:solidFill>
              </a:rPr>
              <a:t>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4" name="图片 13" descr="QQ截图20121023121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495013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QQ截图20121024193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99617"/>
            <a:ext cx="9144000" cy="5058383"/>
          </a:xfrm>
          <a:prstGeom prst="rect">
            <a:avLst/>
          </a:prstGeom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114300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u="sng" dirty="0" smtClean="0">
                <a:solidFill>
                  <a:srgbClr val="FF3300"/>
                </a:solidFill>
              </a:rPr>
              <a:t>帮助信息</a:t>
            </a:r>
            <a:r>
              <a:rPr lang="zh-CN" altLang="en-US" sz="3200" u="sng" dirty="0" smtClean="0">
                <a:solidFill>
                  <a:srgbClr val="FF3300"/>
                </a:solidFill>
              </a:rPr>
              <a:t>：</a:t>
            </a:r>
            <a:r>
              <a:rPr lang="zh-CN" altLang="en-US" sz="2000" dirty="0" smtClean="0">
                <a:solidFill>
                  <a:srgbClr val="FF3300"/>
                </a:solidFill>
              </a:rPr>
              <a:t>如您想更多的了解，请点击“帮助”来查看详细的操作说明。</a:t>
            </a:r>
            <a:endParaRPr lang="zh-CN" altLang="en-US" sz="3200" u="sng" dirty="0">
              <a:solidFill>
                <a:srgbClr val="FF33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58200" y="2590800"/>
            <a:ext cx="533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5780" name="Picture 4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 descr="未标题-1 拷贝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385" y="0"/>
            <a:ext cx="757301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2438400"/>
            <a:ext cx="722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solidFill>
                  <a:srgbClr val="FF0000"/>
                </a:solidFill>
                <a:latin typeface="+mn-ea"/>
                <a:ea typeface="+mn-ea"/>
              </a:rPr>
              <a:t>前</a:t>
            </a:r>
            <a:endParaRPr lang="en-US" altLang="zh-CN" sz="30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CN" altLang="en-US" sz="3000" dirty="0" smtClean="0">
                <a:solidFill>
                  <a:srgbClr val="FF0000"/>
                </a:solidFill>
                <a:latin typeface="+mn-ea"/>
                <a:ea typeface="+mn-ea"/>
              </a:rPr>
              <a:t>台</a:t>
            </a:r>
            <a:endParaRPr lang="en-US" altLang="zh-CN" sz="30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CN" altLang="en-US" sz="3000" dirty="0" smtClean="0">
                <a:solidFill>
                  <a:srgbClr val="FF0000"/>
                </a:solidFill>
                <a:latin typeface="+mn-ea"/>
                <a:ea typeface="+mn-ea"/>
              </a:rPr>
              <a:t>首</a:t>
            </a:r>
            <a:endParaRPr lang="en-US" altLang="zh-CN" sz="30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CN" altLang="en-US" sz="3000" dirty="0" smtClean="0">
                <a:solidFill>
                  <a:srgbClr val="FF0000"/>
                </a:solidFill>
                <a:latin typeface="+mn-ea"/>
                <a:ea typeface="+mn-ea"/>
              </a:rPr>
              <a:t>页</a:t>
            </a:r>
            <a:endParaRPr lang="en-US" altLang="zh-CN" sz="3000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7828" name="Picture 4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5943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u="sng">
                <a:solidFill>
                  <a:srgbClr val="FF3300"/>
                </a:solidFill>
              </a:rPr>
              <a:t>目录分类：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0480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目录内容涵盖：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农业、历史、科学、教育、美术、地理、语言、文学、法律、图书馆信息资源、医学、军事、音乐、哲学、心理学、宗教、政治学、社会科学、综合、技术等。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9" name="图片 8" descr="QQ截图20121017111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2143125" cy="4352925"/>
          </a:xfrm>
          <a:prstGeom prst="rect">
            <a:avLst/>
          </a:prstGeom>
        </p:spPr>
      </p:pic>
      <p:pic>
        <p:nvPicPr>
          <p:cNvPr id="23553" name="Picture 1" descr="C:\Users\Administrator\AppData\Roaming\Tencent\Users\791938438\QQ\WinTemp\RichOle\7IU3MVC7%%TB5FPA`(~HAY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371600"/>
            <a:ext cx="1952625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9220" name="Picture 4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5943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u="sng">
                <a:solidFill>
                  <a:srgbClr val="FF3300"/>
                </a:solidFill>
              </a:rPr>
              <a:t>目录展开：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381000" y="16764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点击目录分类，可显示出该分类下</a:t>
            </a:r>
            <a:r>
              <a:rPr lang="zh-CN" altLang="en-US" sz="2000" dirty="0" smtClean="0">
                <a:solidFill>
                  <a:srgbClr val="FF0000"/>
                </a:solidFill>
              </a:rPr>
              <a:t>的分支目录、图书标题、作者、出版社、出版日</a:t>
            </a:r>
            <a:r>
              <a:rPr lang="zh-CN" altLang="en-US" sz="2000" dirty="0">
                <a:solidFill>
                  <a:srgbClr val="FF0000"/>
                </a:solidFill>
              </a:rPr>
              <a:t>期等信息。</a:t>
            </a:r>
          </a:p>
        </p:txBody>
      </p:sp>
      <p:pic>
        <p:nvPicPr>
          <p:cNvPr id="8" name="图片 7" descr="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15834"/>
            <a:ext cx="9144000" cy="444216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819400"/>
            <a:ext cx="1905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57400" y="3581400"/>
            <a:ext cx="6934200" cy="3276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6148" name="Picture 4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u="sng" dirty="0" smtClean="0">
                <a:solidFill>
                  <a:srgbClr val="FF3300"/>
                </a:solidFill>
              </a:rPr>
              <a:t>快速检</a:t>
            </a:r>
            <a:r>
              <a:rPr kumimoji="1" lang="zh-CN" altLang="en-US" sz="3000" u="sng" dirty="0">
                <a:solidFill>
                  <a:srgbClr val="FF3300"/>
                </a:solidFill>
              </a:rPr>
              <a:t>索功能</a:t>
            </a:r>
            <a:r>
              <a:rPr kumimoji="1" lang="zh-CN" altLang="en-US" sz="3000" u="sng" dirty="0" smtClean="0">
                <a:solidFill>
                  <a:srgbClr val="FF3300"/>
                </a:solidFill>
              </a:rPr>
              <a:t>：</a:t>
            </a:r>
            <a:endParaRPr lang="zh-CN" altLang="en-US" sz="3000" b="1" u="sng" dirty="0">
              <a:solidFill>
                <a:srgbClr val="FF3300"/>
              </a:solidFill>
            </a:endParaRPr>
          </a:p>
        </p:txBody>
      </p:sp>
      <p:pic>
        <p:nvPicPr>
          <p:cNvPr id="6150" name="图片 11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20122"/>
            <a:ext cx="8610600" cy="13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304800" y="1904999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输入要查询的关键字，然后在下拉框中选择标题、作者、出版社或</a:t>
            </a:r>
            <a:r>
              <a:rPr lang="en-US" altLang="zh-CN" sz="2000" dirty="0" smtClean="0">
                <a:solidFill>
                  <a:srgbClr val="FF0000"/>
                </a:solidFill>
              </a:rPr>
              <a:t>All</a:t>
            </a:r>
            <a:r>
              <a:rPr lang="zh-CN" altLang="en-US" sz="2000" dirty="0" smtClean="0">
                <a:solidFill>
                  <a:srgbClr val="FF0000"/>
                </a:solidFill>
              </a:rPr>
              <a:t>，单击“查询”按钮，即可快速检索到相应的图书内容。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注意：当查询条件为</a:t>
            </a:r>
            <a:r>
              <a:rPr lang="en-US" altLang="zh-CN" sz="2000" dirty="0" smtClean="0">
                <a:solidFill>
                  <a:srgbClr val="FF0000"/>
                </a:solidFill>
              </a:rPr>
              <a:t>All</a:t>
            </a:r>
            <a:r>
              <a:rPr lang="zh-CN" altLang="en-US" sz="2000" dirty="0" smtClean="0">
                <a:solidFill>
                  <a:srgbClr val="FF0000"/>
                </a:solidFill>
              </a:rPr>
              <a:t>时，会在所有的图书信息中查找您要的关键字，并将符合条件的图书内容列出。例如，如果用户查找关键字“</a:t>
            </a:r>
            <a:r>
              <a:rPr lang="en-US" altLang="zh-CN" sz="2000" dirty="0" smtClean="0">
                <a:solidFill>
                  <a:srgbClr val="FF0000"/>
                </a:solidFill>
              </a:rPr>
              <a:t>computer</a:t>
            </a:r>
            <a:r>
              <a:rPr lang="zh-CN" altLang="en-US" sz="2000" dirty="0" smtClean="0">
                <a:solidFill>
                  <a:srgbClr val="FF0000"/>
                </a:solidFill>
              </a:rPr>
              <a:t>”，不仅书名中包含“</a:t>
            </a:r>
            <a:r>
              <a:rPr lang="en-US" altLang="zh-CN" sz="2000" dirty="0" smtClean="0">
                <a:solidFill>
                  <a:srgbClr val="FF0000"/>
                </a:solidFill>
              </a:rPr>
              <a:t>computer</a:t>
            </a:r>
            <a:r>
              <a:rPr lang="zh-CN" altLang="en-US" sz="2000" dirty="0" smtClean="0">
                <a:solidFill>
                  <a:srgbClr val="FF0000"/>
                </a:solidFill>
              </a:rPr>
              <a:t>”的图书查出，而且会将诸如作者、主题词、简介等所有包含“</a:t>
            </a:r>
            <a:r>
              <a:rPr lang="en-US" altLang="zh-CN" sz="2000" dirty="0" smtClean="0">
                <a:solidFill>
                  <a:srgbClr val="FF0000"/>
                </a:solidFill>
              </a:rPr>
              <a:t>computer</a:t>
            </a:r>
            <a:r>
              <a:rPr lang="zh-CN" altLang="en-US" sz="2000" dirty="0" smtClean="0">
                <a:solidFill>
                  <a:srgbClr val="FF0000"/>
                </a:solidFill>
              </a:rPr>
              <a:t>”字样的图书查出。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594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u="sng" dirty="0" smtClean="0">
                <a:solidFill>
                  <a:srgbClr val="FF3300"/>
                </a:solidFill>
              </a:rPr>
              <a:t>标题检索：</a:t>
            </a:r>
            <a:endParaRPr lang="zh-CN" altLang="en-US" sz="3000" u="sng" dirty="0">
              <a:solidFill>
                <a:srgbClr val="FF3300"/>
              </a:solidFill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533400" y="66669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在检索框中输</a:t>
            </a:r>
            <a:r>
              <a:rPr lang="zh-CN" altLang="en-US" sz="2000" dirty="0" smtClean="0">
                <a:solidFill>
                  <a:srgbClr val="FF0000"/>
                </a:solidFill>
              </a:rPr>
              <a:t>入图书的标题关键字，即可检索到与之相应的图书。例如，我们输入“</a:t>
            </a:r>
            <a:r>
              <a:rPr lang="en-US" altLang="zh-CN" sz="2000" dirty="0" smtClean="0">
                <a:solidFill>
                  <a:srgbClr val="FF0000"/>
                </a:solidFill>
              </a:rPr>
              <a:t>computer</a:t>
            </a:r>
            <a:r>
              <a:rPr lang="zh-CN" altLang="en-US" sz="2000" dirty="0" smtClean="0">
                <a:solidFill>
                  <a:srgbClr val="FF0000"/>
                </a:solidFill>
              </a:rPr>
              <a:t>”，图书名称与</a:t>
            </a:r>
            <a:r>
              <a:rPr lang="en-US" altLang="zh-CN" sz="2000" dirty="0" smtClean="0">
                <a:solidFill>
                  <a:srgbClr val="FF0000"/>
                </a:solidFill>
              </a:rPr>
              <a:t>computer</a:t>
            </a:r>
            <a:r>
              <a:rPr lang="zh-CN" altLang="en-US" sz="2000" dirty="0" smtClean="0">
                <a:solidFill>
                  <a:srgbClr val="FF0000"/>
                </a:solidFill>
              </a:rPr>
              <a:t>相应的就会被全部检索到。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1" name="图片 10" descr="8HZ(5UUX%D737S33BXXN8(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3989"/>
            <a:ext cx="9144000" cy="488401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124200" y="2209800"/>
            <a:ext cx="441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057400" y="2971800"/>
            <a:ext cx="2362200" cy="388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172" name="Picture 4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5943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u="sng" dirty="0" smtClean="0">
                <a:solidFill>
                  <a:srgbClr val="FF3300"/>
                </a:solidFill>
              </a:rPr>
              <a:t>作者检索：</a:t>
            </a:r>
            <a:endParaRPr lang="zh-CN" altLang="en-US" sz="3000" u="sng" dirty="0">
              <a:solidFill>
                <a:srgbClr val="FF3300"/>
              </a:solidFill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1371600" y="1752600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在检索框中输</a:t>
            </a:r>
            <a:r>
              <a:rPr lang="zh-CN" altLang="en-US" sz="2000" dirty="0" smtClean="0">
                <a:solidFill>
                  <a:srgbClr val="FF0000"/>
                </a:solidFill>
              </a:rPr>
              <a:t>入作者名，可检索到安装该作者的著作书籍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图片 9" descr="QQ截图2012092218465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2200"/>
            <a:ext cx="9144000" cy="447452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276600" y="2819400"/>
            <a:ext cx="441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724400" y="3657600"/>
            <a:ext cx="6858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172" name="Picture 4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u="sng" dirty="0" smtClean="0">
                <a:solidFill>
                  <a:srgbClr val="FF3300"/>
                </a:solidFill>
              </a:rPr>
              <a:t>出版社检索：</a:t>
            </a:r>
            <a:r>
              <a:rPr lang="zh-CN" altLang="en-US" sz="2000" dirty="0" smtClean="0">
                <a:solidFill>
                  <a:srgbClr val="FF0000"/>
                </a:solidFill>
              </a:rPr>
              <a:t>在检索框中输入出版社名称，可检索到安装该出版社的的书籍，用户还可视需要是否选择“在结果中检索”以进行二次检索。</a:t>
            </a:r>
            <a:endParaRPr lang="zh-CN" altLang="en-US" sz="3000" u="sng" dirty="0">
              <a:solidFill>
                <a:srgbClr val="FF3300"/>
              </a:solidFill>
            </a:endParaRPr>
          </a:p>
        </p:txBody>
      </p:sp>
      <p:pic>
        <p:nvPicPr>
          <p:cNvPr id="11" name="图片 10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" y="1968499"/>
            <a:ext cx="8382001" cy="488950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276600" y="2362200"/>
            <a:ext cx="441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172200" y="3124200"/>
            <a:ext cx="838200" cy="350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6148" name="Picture 4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077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u="sng" dirty="0" smtClean="0">
                <a:solidFill>
                  <a:srgbClr val="FF3300"/>
                </a:solidFill>
              </a:rPr>
              <a:t>高级检索功能：</a:t>
            </a:r>
            <a:endParaRPr lang="zh-CN" altLang="en-US" sz="3000" b="1" u="sng" dirty="0">
              <a:solidFill>
                <a:srgbClr val="FF3300"/>
              </a:solidFill>
            </a:endParaRPr>
          </a:p>
        </p:txBody>
      </p:sp>
      <p:pic>
        <p:nvPicPr>
          <p:cNvPr id="6151" name="图片 6" descr="QQ截图201208031011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3810000"/>
            <a:ext cx="70294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1981200"/>
            <a:ext cx="8534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高级检索可以精确地查询到用户所需要的图书内容，可同时按三种不同的条件</a:t>
            </a:r>
            <a:r>
              <a:rPr lang="en-US" altLang="zh-CN" sz="2000" dirty="0" smtClean="0">
                <a:solidFill>
                  <a:srgbClr val="FF0000"/>
                </a:solidFill>
              </a:rPr>
              <a:t>(</a:t>
            </a:r>
            <a:r>
              <a:rPr lang="zh-CN" altLang="en-US" sz="2000" dirty="0" smtClean="0">
                <a:solidFill>
                  <a:srgbClr val="FF0000"/>
                </a:solidFill>
              </a:rPr>
              <a:t>或者相同的条件</a:t>
            </a:r>
            <a:r>
              <a:rPr lang="en-US" altLang="zh-CN" sz="2000" dirty="0" smtClean="0">
                <a:solidFill>
                  <a:srgbClr val="FF0000"/>
                </a:solidFill>
              </a:rPr>
              <a:t>)</a:t>
            </a:r>
            <a:r>
              <a:rPr lang="zh-CN" altLang="en-US" sz="2000" dirty="0" smtClean="0">
                <a:solidFill>
                  <a:srgbClr val="FF0000"/>
                </a:solidFill>
              </a:rPr>
              <a:t>进行检索。在相应的文本框或下拉列表框中输入或选择需要的查询条件，如果将某项置空则表明不设置该项查询。设置完毕，单击“查询”按钮，即可进行检索。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4168</TotalTime>
  <Words>572</Words>
  <Application>Microsoft Office PowerPoint</Application>
  <PresentationFormat>全屏显示(4:3)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369</cp:revision>
  <cp:lastPrinted>1601-01-01T00:00:00Z</cp:lastPrinted>
  <dcterms:created xsi:type="dcterms:W3CDTF">1601-01-01T00:00:00Z</dcterms:created>
  <dcterms:modified xsi:type="dcterms:W3CDTF">2017-06-06T03:32:01Z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