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60" r:id="rId3"/>
  </p:sldMasterIdLst>
  <p:notesMasterIdLst>
    <p:notesMasterId r:id="rId43"/>
  </p:notesMasterIdLst>
  <p:sldIdLst>
    <p:sldId id="256" r:id="rId4"/>
    <p:sldId id="258" r:id="rId5"/>
    <p:sldId id="261" r:id="rId6"/>
    <p:sldId id="262" r:id="rId7"/>
    <p:sldId id="265" r:id="rId8"/>
    <p:sldId id="266" r:id="rId9"/>
    <p:sldId id="267" r:id="rId10"/>
    <p:sldId id="268" r:id="rId11"/>
    <p:sldId id="269" r:id="rId12"/>
    <p:sldId id="271" r:id="rId13"/>
    <p:sldId id="272" r:id="rId14"/>
    <p:sldId id="314" r:id="rId15"/>
    <p:sldId id="313" r:id="rId16"/>
    <p:sldId id="315" r:id="rId17"/>
    <p:sldId id="316" r:id="rId18"/>
    <p:sldId id="310" r:id="rId19"/>
    <p:sldId id="292" r:id="rId20"/>
    <p:sldId id="293" r:id="rId21"/>
    <p:sldId id="294" r:id="rId22"/>
    <p:sldId id="303" r:id="rId23"/>
    <p:sldId id="304" r:id="rId24"/>
    <p:sldId id="298" r:id="rId25"/>
    <p:sldId id="295" r:id="rId26"/>
    <p:sldId id="296" r:id="rId27"/>
    <p:sldId id="297" r:id="rId28"/>
    <p:sldId id="299" r:id="rId29"/>
    <p:sldId id="301" r:id="rId30"/>
    <p:sldId id="312" r:id="rId31"/>
    <p:sldId id="317" r:id="rId32"/>
    <p:sldId id="311" r:id="rId33"/>
    <p:sldId id="302" r:id="rId34"/>
    <p:sldId id="282" r:id="rId35"/>
    <p:sldId id="305" r:id="rId36"/>
    <p:sldId id="306" r:id="rId37"/>
    <p:sldId id="307" r:id="rId38"/>
    <p:sldId id="308" r:id="rId39"/>
    <p:sldId id="309" r:id="rId40"/>
    <p:sldId id="290" r:id="rId41"/>
    <p:sldId id="257"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63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36164;&#26009;\AIAA\Engineering,Aerospa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pieChart>
        <c:varyColors val="1"/>
        <c:ser>
          <c:idx val="0"/>
          <c:order val="0"/>
          <c:dLbls>
            <c:dLbl>
              <c:idx val="0"/>
              <c:layout>
                <c:manualLayout>
                  <c:x val="2.6583406878142552E-2"/>
                  <c:y val="-5.4008438818565749E-2"/>
                </c:manualLayout>
              </c:layout>
              <c:tx>
                <c:rich>
                  <a:bodyPr/>
                  <a:lstStyle/>
                  <a:p>
                    <a:pPr>
                      <a:defRPr sz="2400" b="1">
                        <a:solidFill>
                          <a:schemeClr val="bg1"/>
                        </a:solidFill>
                      </a:defRPr>
                    </a:pPr>
                    <a:r>
                      <a:rPr lang="en-US" altLang="en-US" b="0" dirty="0" smtClean="0"/>
                      <a:t>23%</a:t>
                    </a:r>
                    <a:endParaRPr lang="en-US" altLang="en-US" b="0" dirty="0"/>
                  </a:p>
                </c:rich>
              </c:tx>
              <c:spPr/>
              <c:dLblPos val="ctr"/>
              <c:showVal val="1"/>
            </c:dLbl>
            <c:delete val="1"/>
            <c:txPr>
              <a:bodyPr/>
              <a:lstStyle/>
              <a:p>
                <a:pPr>
                  <a:defRPr b="1"/>
                </a:pPr>
                <a:endParaRPr lang="zh-CN"/>
              </a:p>
            </c:txPr>
          </c:dLbls>
          <c:cat>
            <c:strRef>
              <c:f>Sheet1!$A$32:$A$47</c:f>
              <c:strCache>
                <c:ptCount val="16"/>
                <c:pt idx="0">
                  <c:v>AIAA</c:v>
                </c:pt>
                <c:pt idx="1">
                  <c:v>ELSEVIER</c:v>
                </c:pt>
                <c:pt idx="2">
                  <c:v>IEEE</c:v>
                </c:pt>
                <c:pt idx="3">
                  <c:v>MULTI-SCIENCE</c:v>
                </c:pt>
                <c:pt idx="4">
                  <c:v>AMER ASTRONAUTICAL SOC</c:v>
                </c:pt>
                <c:pt idx="5">
                  <c:v>AMER HELICOPTER SOC INC</c:v>
                </c:pt>
                <c:pt idx="6">
                  <c:v>ASCE</c:v>
                </c:pt>
                <c:pt idx="7">
                  <c:v>EMERALD</c:v>
                </c:pt>
                <c:pt idx="8">
                  <c:v>EUROPEAN SPACE AGENCY</c:v>
                </c:pt>
                <c:pt idx="9">
                  <c:v>ISRO SATELLITE CENTER</c:v>
                </c:pt>
                <c:pt idx="10">
                  <c:v>JAPAN SOC AERONAUT SPACE SCI</c:v>
                </c:pt>
                <c:pt idx="11">
                  <c:v>JOHN WILEY</c:v>
                </c:pt>
                <c:pt idx="12">
                  <c:v>MAIK NAUKA</c:v>
                </c:pt>
                <c:pt idx="13">
                  <c:v>ROYAL AERONAUTICAL</c:v>
                </c:pt>
                <c:pt idx="14">
                  <c:v>SAGE PUBLICATIONS LTD</c:v>
                </c:pt>
                <c:pt idx="15">
                  <c:v>WALTER DE GRUYTER &amp; CO</c:v>
                </c:pt>
              </c:strCache>
            </c:strRef>
          </c:cat>
          <c:val>
            <c:numRef>
              <c:f>Sheet1!$C$32:$C$47</c:f>
              <c:numCache>
                <c:formatCode>0%</c:formatCode>
                <c:ptCount val="16"/>
                <c:pt idx="0">
                  <c:v>0.2592592592592593</c:v>
                </c:pt>
                <c:pt idx="1">
                  <c:v>0.14814814814814894</c:v>
                </c:pt>
                <c:pt idx="2">
                  <c:v>7.4074074074074084E-2</c:v>
                </c:pt>
                <c:pt idx="3">
                  <c:v>7.4074074074074084E-2</c:v>
                </c:pt>
                <c:pt idx="4">
                  <c:v>3.7037037037037188E-2</c:v>
                </c:pt>
                <c:pt idx="5">
                  <c:v>3.7037037037037188E-2</c:v>
                </c:pt>
                <c:pt idx="6">
                  <c:v>3.7037037037037188E-2</c:v>
                </c:pt>
                <c:pt idx="7">
                  <c:v>3.7037037037037188E-2</c:v>
                </c:pt>
                <c:pt idx="8">
                  <c:v>3.7037037037037188E-2</c:v>
                </c:pt>
                <c:pt idx="9">
                  <c:v>3.7037037037037188E-2</c:v>
                </c:pt>
                <c:pt idx="10">
                  <c:v>3.7037037037037188E-2</c:v>
                </c:pt>
                <c:pt idx="11">
                  <c:v>3.7037037037037188E-2</c:v>
                </c:pt>
                <c:pt idx="12">
                  <c:v>3.7037037037037188E-2</c:v>
                </c:pt>
                <c:pt idx="13">
                  <c:v>3.7037037037037188E-2</c:v>
                </c:pt>
                <c:pt idx="14">
                  <c:v>3.7037037037037188E-2</c:v>
                </c:pt>
                <c:pt idx="15">
                  <c:v>3.7037037037037188E-2</c:v>
                </c:pt>
              </c:numCache>
            </c:numRef>
          </c:val>
        </c:ser>
        <c:firstSliceAng val="0"/>
      </c:pieChart>
    </c:plotArea>
    <c:legend>
      <c:legendPos val="r"/>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ayout>
        <c:manualLayout>
          <c:xMode val="edge"/>
          <c:yMode val="edge"/>
          <c:x val="0.66405965253708776"/>
          <c:y val="0.1717534801820674"/>
          <c:w val="0.29938816300547777"/>
          <c:h val="0.72062779494335361"/>
        </c:manualLayout>
      </c:layout>
      <c:txPr>
        <a:bodyPr/>
        <a:lstStyle/>
        <a:p>
          <a:pPr>
            <a:lnSpc>
              <a:spcPct val="100000"/>
            </a:lnSpc>
            <a:defRPr sz="2000"/>
          </a:pPr>
          <a:endParaRPr lang="zh-CN"/>
        </a:p>
      </c:txPr>
    </c:legend>
    <c:plotVisOnly val="1"/>
  </c:chart>
  <c:spPr>
    <a:solidFill>
      <a:schemeClr val="bg1"/>
    </a:solidFill>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D94F4-0C4C-4441-B92A-48A7422535E4}" type="datetimeFigureOut">
              <a:rPr lang="zh-CN" altLang="en-US" smtClean="0"/>
              <a:pPr/>
              <a:t>2016/7/11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5B2BB-5C38-4CCE-BEC1-970202CA4DD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3</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32</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278EC-7F72-4285-8F6D-9EFB4323AF72}" type="slidenum">
              <a:rPr lang="en-US" altLang="zh-CN"/>
              <a:pPr/>
              <a:t>38</a:t>
            </a:fld>
            <a:endParaRPr lang="en-US" altLang="zh-CN"/>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90A207C-5D1E-472D-ADF2-EA4ED2D88BCD}" type="slidenum">
              <a:rPr lang="en-US" altLang="zh-CN" smtClean="0"/>
              <a:pPr/>
              <a:t>4</a:t>
            </a:fld>
            <a:endParaRPr lang="en-US" altLang="zh-CN"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zh-CN" altLang="en-US" smtClean="0"/>
              <a:t>其出版物在世界范围内赢得崇高声誉，成为了解航空航天历史变革、科研成果和未来发展的重要信息来源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5</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6</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7</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影响因子排名</a:t>
            </a:r>
            <a:endParaRPr lang="en-US" altLang="zh-CN" dirty="0" smtClean="0"/>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10</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lang="zh-CN" altLang="en-US" sz="3200" kern="1200" dirty="0" smtClean="0">
                <a:solidFill>
                  <a:schemeClr val="tx1"/>
                </a:solidFill>
                <a:latin typeface="微软雅黑" pitchFamily="34" charset="-122"/>
                <a:ea typeface="微软雅黑" pitchFamily="34" charset="-122"/>
                <a:cs typeface="+mn-cs"/>
              </a:defRPr>
            </a:lvl1pPr>
            <a:lvl2pPr>
              <a:defRPr lang="zh-CN" altLang="en-US" sz="2800" kern="1200" dirty="0" smtClean="0">
                <a:solidFill>
                  <a:schemeClr val="tx1"/>
                </a:solidFill>
                <a:latin typeface="微软雅黑" pitchFamily="34" charset="-122"/>
                <a:ea typeface="微软雅黑" pitchFamily="34" charset="-122"/>
                <a:cs typeface="+mn-cs"/>
              </a:defRPr>
            </a:lvl2pPr>
            <a:lvl3pPr>
              <a:defRPr lang="zh-CN" altLang="en-US" sz="2400" kern="1200" dirty="0" smtClean="0">
                <a:solidFill>
                  <a:schemeClr val="tx1"/>
                </a:solidFill>
                <a:latin typeface="微软雅黑" pitchFamily="34" charset="-122"/>
                <a:ea typeface="微软雅黑" pitchFamily="34" charset="-122"/>
                <a:cs typeface="+mn-cs"/>
              </a:defRPr>
            </a:lvl3pPr>
            <a:lvl4pPr>
              <a:defRPr lang="zh-CN" altLang="en-US" sz="2000" kern="1200" dirty="0" smtClean="0">
                <a:solidFill>
                  <a:schemeClr val="tx1"/>
                </a:solidFill>
                <a:latin typeface="微软雅黑" pitchFamily="34" charset="-122"/>
                <a:ea typeface="微软雅黑" pitchFamily="34" charset="-122"/>
                <a:cs typeface="+mn-cs"/>
              </a:defRPr>
            </a:lvl4pPr>
            <a:lvl5pPr>
              <a:defRPr lang="zh-CN" altLang="en-US" sz="2000" kern="1200" dirty="0">
                <a:solidFill>
                  <a:schemeClr val="tx1"/>
                </a:solidFill>
                <a:latin typeface="微软雅黑" pitchFamily="34" charset="-122"/>
                <a:ea typeface="微软雅黑" pitchFamily="34" charset="-122"/>
                <a:cs typeface="+mn-cs"/>
              </a:defRPr>
            </a:lvl5pPr>
          </a:lstStyle>
          <a:p>
            <a:pPr marL="342900" lvl="0" indent="-342900" algn="l" rtl="0" eaLnBrk="0" fontAlgn="base" hangingPunct="0">
              <a:spcBef>
                <a:spcPts val="600"/>
              </a:spcBef>
              <a:spcAft>
                <a:spcPct val="0"/>
              </a:spcAft>
              <a:buFont typeface="Arial" charset="0"/>
              <a:buChar char="•"/>
            </a:pPr>
            <a:r>
              <a:rPr lang="zh-CN" altLang="en-US" dirty="0" smtClean="0"/>
              <a:t>单击此处编辑母版文本样式</a:t>
            </a:r>
          </a:p>
          <a:p>
            <a:pPr marL="742950" lvl="1" indent="-285750" algn="l" rtl="0" eaLnBrk="0" fontAlgn="base" hangingPunct="0">
              <a:spcBef>
                <a:spcPts val="600"/>
              </a:spcBef>
              <a:spcAft>
                <a:spcPct val="0"/>
              </a:spcAft>
              <a:buFont typeface="Arial" charset="0"/>
              <a:buChar char="–"/>
            </a:pPr>
            <a:r>
              <a:rPr lang="zh-CN" altLang="en-US" dirty="0" smtClean="0"/>
              <a:t>第二级</a:t>
            </a:r>
          </a:p>
          <a:p>
            <a:pPr marL="1143000" lvl="2" indent="-228600" algn="l" rtl="0" eaLnBrk="0" fontAlgn="base" hangingPunct="0">
              <a:spcBef>
                <a:spcPts val="600"/>
              </a:spcBef>
              <a:spcAft>
                <a:spcPct val="0"/>
              </a:spcAft>
              <a:buFont typeface="Arial" charset="0"/>
              <a:buChar char="•"/>
            </a:pPr>
            <a:r>
              <a:rPr lang="zh-CN" altLang="en-US" dirty="0" smtClean="0"/>
              <a:t>第三级</a:t>
            </a:r>
          </a:p>
          <a:p>
            <a:pPr marL="1600200" lvl="3" indent="-228600" algn="l" rtl="0" eaLnBrk="0" fontAlgn="base" hangingPunct="0">
              <a:spcBef>
                <a:spcPts val="600"/>
              </a:spcBef>
              <a:spcAft>
                <a:spcPct val="0"/>
              </a:spcAft>
              <a:buFont typeface="Arial" charset="0"/>
              <a:buChar char="–"/>
            </a:pPr>
            <a:r>
              <a:rPr lang="zh-CN" altLang="en-US" dirty="0" smtClean="0"/>
              <a:t>第四级</a:t>
            </a:r>
          </a:p>
          <a:p>
            <a:pPr marL="2057400" lvl="4" indent="-228600" algn="l" rtl="0" eaLnBrk="0" fontAlgn="base" hangingPunct="0">
              <a:spcBef>
                <a:spcPts val="600"/>
              </a:spcBef>
              <a:spcAft>
                <a:spcPct val="0"/>
              </a:spcAft>
              <a:buFont typeface="Arial" charset="0"/>
              <a:buChar char="»"/>
            </a:pPr>
            <a:r>
              <a:rPr lang="zh-CN" altLang="en-US" dirty="0" smtClean="0"/>
              <a:t>第五级</a:t>
            </a:r>
            <a:endParaRPr lang="zh-CN" altLang="en-US" dirty="0"/>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p:txBody>
          <a:bodyPr/>
          <a:lstStyle>
            <a:lvl1pPr>
              <a:defRPr sz="1200"/>
            </a:lvl1p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6" name="灯片编号占位符 5"/>
          <p:cNvSpPr>
            <a:spLocks noGrp="1"/>
          </p:cNvSpPr>
          <p:nvPr>
            <p:ph type="sldNum" sz="quarter" idx="12"/>
          </p:nvPr>
        </p:nvSpPr>
        <p:spPr/>
        <p:txBody>
          <a:bodyPr vert="horz" lIns="91440" tIns="45720" rIns="91440" bIns="45720" rtlCol="0" anchor="ctr"/>
          <a:lstStyle>
            <a:lvl1pPr marL="0" algn="r" defTabSz="914400" rtl="0" eaLnBrk="1" latinLnBrk="0" hangingPunct="1">
              <a:defRPr lang="zh-CN" altLang="en-US" sz="1800" kern="1200" smtClean="0">
                <a:solidFill>
                  <a:prstClr val="black">
                    <a:tint val="75000"/>
                  </a:prstClr>
                </a:solidFill>
                <a:latin typeface="+mn-lt"/>
                <a:ea typeface="+mn-ea"/>
                <a:cs typeface="+mn-cs"/>
              </a:defRPr>
            </a:lvl1pPr>
          </a:lstStyle>
          <a:p>
            <a:fld id="{482E7AA6-1A11-4F54-B86E-211BB401B0FE}" type="slidenum">
              <a:rPr lang="en-US" altLang="zh-CN"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8" name="页脚占位符 7"/>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9" name="灯片编号占位符 8"/>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4" name="页脚占位符 3"/>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5" name="灯片编号占位符 4"/>
          <p:cNvSpPr>
            <a:spLocks noGrp="1"/>
          </p:cNvSpPr>
          <p:nvPr>
            <p:ph type="sldNum" sz="quarter" idx="12"/>
          </p:nvPr>
        </p:nvSpPr>
        <p:spPr/>
        <p:txBody>
          <a:bodyPr vert="horz" lIns="91440" tIns="45720" rIns="91440" bIns="45720" rtlCol="0" anchor="ctr"/>
          <a:lstStyle>
            <a:lvl1pPr marL="0" algn="r" defTabSz="914400" rtl="0" eaLnBrk="1" latinLnBrk="0" hangingPunct="1">
              <a:defRPr lang="zh-CN" altLang="en-US" sz="1800" kern="1200" smtClean="0">
                <a:solidFill>
                  <a:prstClr val="black">
                    <a:tint val="75000"/>
                  </a:prstClr>
                </a:solidFill>
                <a:latin typeface="+mn-lt"/>
                <a:ea typeface="+mn-ea"/>
                <a:cs typeface="+mn-cs"/>
              </a:defRPr>
            </a:lvl1pPr>
          </a:lstStyle>
          <a:p>
            <a:fld id="{482E7AA6-1A11-4F54-B86E-211BB401B0FE}" type="slidenum">
              <a:rPr lang="en-US" altLang="zh-CN"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3" name="页脚占位符 2"/>
          <p:cNvSpPr>
            <a:spLocks noGrp="1"/>
          </p:cNvSpPr>
          <p:nvPr>
            <p:ph type="ftr" sz="quarter" idx="11"/>
          </p:nvPr>
        </p:nvSpPr>
        <p:spPr>
          <a:xfrm>
            <a:off x="2928926" y="6356350"/>
            <a:ext cx="4071966" cy="365125"/>
          </a:xfr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lang="en-US" altLang="zh-CN" sz="1400" kern="1200" smtClean="0">
                <a:solidFill>
                  <a:schemeClr val="tx1"/>
                </a:solidFill>
                <a:latin typeface="微软雅黑" pitchFamily="34" charset="-122"/>
                <a:ea typeface="微软雅黑" pitchFamily="34" charset="-122"/>
                <a:cs typeface="+mn-cs"/>
              </a:defRPr>
            </a:lvl1pPr>
          </a:lstStyle>
          <a:p>
            <a:pPr>
              <a:defRPr/>
            </a:pPr>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a:p>
        </p:txBody>
      </p:sp>
      <p:sp>
        <p:nvSpPr>
          <p:cNvPr id="4" name="灯片编号占位符 3"/>
          <p:cNvSpPr>
            <a:spLocks noGrp="1"/>
          </p:cNvSpPr>
          <p:nvPr>
            <p:ph type="sldNum" sz="quarter" idx="12"/>
          </p:nvPr>
        </p:nvSpPr>
        <p:spPr/>
        <p:txBody>
          <a:bodyPr vert="horz" lIns="91440" tIns="45720" rIns="91440" bIns="45720" rtlCol="0" anchor="ctr"/>
          <a:lstStyle>
            <a:lvl1pPr marL="0" algn="r" defTabSz="914400" rtl="0" eaLnBrk="1" latinLnBrk="0" hangingPunct="1">
              <a:defRPr lang="zh-CN" altLang="en-US" sz="1800" kern="1200" smtClean="0">
                <a:solidFill>
                  <a:prstClr val="black">
                    <a:tint val="75000"/>
                  </a:prstClr>
                </a:solidFill>
                <a:latin typeface="+mn-lt"/>
                <a:ea typeface="+mn-ea"/>
                <a:cs typeface="+mn-cs"/>
              </a:defRPr>
            </a:lvl1pPr>
          </a:lstStyle>
          <a:p>
            <a:fld id="{482E7AA6-1A11-4F54-B86E-211BB401B0FE}" type="slidenum">
              <a:rPr lang="en-US" altLang="zh-CN"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7" name="灯片编号占位符 6"/>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9" name="灯片编号占位符 8"/>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5" name="灯片编号占位符 4"/>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4" name="灯片编号占位符 3"/>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7" name="灯片编号占位符 6"/>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7" name="灯片编号占位符 6"/>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67544" y="1772816"/>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408A2-02AF-48CE-BAB9-93344682C70A}" type="slidenum">
              <a:rPr lang="zh-CN" altLang="en-US" smtClean="0"/>
              <a:pPr/>
              <a:t>‹#›</a:t>
            </a:fld>
            <a:endParaRPr lang="zh-CN" altLang="en-US"/>
          </a:p>
        </p:txBody>
      </p:sp>
      <p:pic>
        <p:nvPicPr>
          <p:cNvPr id="7" name="图片 6" descr="PPT 标头.png"/>
          <p:cNvPicPr>
            <a:picLocks noChangeAspect="1"/>
          </p:cNvPicPr>
          <p:nvPr userDrawn="1"/>
        </p:nvPicPr>
        <p:blipFill>
          <a:blip r:embed="rId13" cstate="print"/>
          <a:stretch>
            <a:fillRect/>
          </a:stretch>
        </p:blipFill>
        <p:spPr>
          <a:xfrm>
            <a:off x="0" y="0"/>
            <a:ext cx="9144000" cy="1695450"/>
          </a:xfrm>
          <a:prstGeom prst="rect">
            <a:avLst/>
          </a:prstGeom>
        </p:spPr>
      </p:pic>
      <p:pic>
        <p:nvPicPr>
          <p:cNvPr id="8" name="Picture 2" descr="E:\资料\iGroup模板\iGroup 应用文件201309\iGroup Logo\igroup logo .png"/>
          <p:cNvPicPr>
            <a:picLocks noChangeAspect="1" noChangeArrowheads="1"/>
          </p:cNvPicPr>
          <p:nvPr userDrawn="1"/>
        </p:nvPicPr>
        <p:blipFill>
          <a:blip r:embed="rId14" cstate="print"/>
          <a:srcRect/>
          <a:stretch>
            <a:fillRect/>
          </a:stretch>
        </p:blipFill>
        <p:spPr bwMode="auto">
          <a:xfrm>
            <a:off x="66407" y="5670586"/>
            <a:ext cx="1169646" cy="1116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igroup ppt 封面图.jpg"/>
          <p:cNvPicPr>
            <a:picLocks noChangeAspect="1"/>
          </p:cNvPicPr>
          <p:nvPr userDrawn="1"/>
        </p:nvPicPr>
        <p:blipFill>
          <a:blip r:embed="rId3" cstate="print"/>
          <a:stretch>
            <a:fillRect/>
          </a:stretch>
        </p:blipFill>
        <p:spPr>
          <a:xfrm>
            <a:off x="0" y="1522"/>
            <a:ext cx="9144000" cy="6854956"/>
          </a:xfrm>
          <a:prstGeom prst="rect">
            <a:avLst/>
          </a:prstGeom>
        </p:spPr>
      </p:pic>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0BACC-4831-4511-966B-52FC34425CC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E:\资料\iGroup模板\iGroup 应用文件201309\iGroup Logo\igroup logo 英文版全.png"/>
          <p:cNvPicPr>
            <a:picLocks noChangeAspect="1" noChangeArrowheads="1"/>
          </p:cNvPicPr>
          <p:nvPr userDrawn="1"/>
        </p:nvPicPr>
        <p:blipFill>
          <a:blip r:embed="rId13" cstate="print"/>
          <a:srcRect/>
          <a:stretch>
            <a:fillRect/>
          </a:stretch>
        </p:blipFill>
        <p:spPr bwMode="auto">
          <a:xfrm>
            <a:off x="53496" y="5886586"/>
            <a:ext cx="2232488" cy="900000"/>
          </a:xfrm>
          <a:prstGeom prst="rect">
            <a:avLst/>
          </a:prstGeom>
          <a:noFill/>
        </p:spPr>
      </p:pic>
      <p:sp>
        <p:nvSpPr>
          <p:cNvPr id="2" name="标题占位符 1"/>
          <p:cNvSpPr>
            <a:spLocks noGrp="1"/>
          </p:cNvSpPr>
          <p:nvPr>
            <p:ph type="title"/>
          </p:nvPr>
        </p:nvSpPr>
        <p:spPr>
          <a:xfrm>
            <a:off x="428596" y="642918"/>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marL="742950" lvl="1" indent="-285750" algn="l" defTabSz="914400" rtl="0" eaLnBrk="0" fontAlgn="base" latinLnBrk="0" hangingPunct="0">
              <a:lnSpc>
                <a:spcPct val="100000"/>
              </a:lnSpc>
              <a:spcBef>
                <a:spcPts val="600"/>
              </a:spcBef>
              <a:spcAft>
                <a:spcPct val="0"/>
              </a:spcAft>
              <a:buFont typeface="Arial" charset="0"/>
              <a:buChar char="–"/>
            </a:pPr>
            <a:r>
              <a:rPr lang="zh-CN" altLang="en-US" dirty="0" smtClean="0"/>
              <a:t>第二级</a:t>
            </a:r>
          </a:p>
          <a:p>
            <a:pPr marL="1143000" lvl="2" indent="-228600" algn="l" defTabSz="914400" rtl="0" eaLnBrk="0" fontAlgn="base" latinLnBrk="0" hangingPunct="0">
              <a:lnSpc>
                <a:spcPct val="100000"/>
              </a:lnSpc>
              <a:spcBef>
                <a:spcPts val="600"/>
              </a:spcBef>
              <a:spcAft>
                <a:spcPct val="0"/>
              </a:spcAft>
              <a:buFont typeface="Arial" charset="0"/>
              <a:buChar char="•"/>
            </a:pPr>
            <a:r>
              <a:rPr lang="zh-CN" altLang="en-US" dirty="0" smtClean="0"/>
              <a:t>第三级</a:t>
            </a:r>
          </a:p>
          <a:p>
            <a:pPr marL="1600200" lvl="3" indent="-228600" algn="l" defTabSz="914400" rtl="0" eaLnBrk="0" fontAlgn="base" latinLnBrk="0" hangingPunct="0">
              <a:lnSpc>
                <a:spcPct val="100000"/>
              </a:lnSpc>
              <a:spcBef>
                <a:spcPts val="600"/>
              </a:spcBef>
              <a:spcAft>
                <a:spcPct val="0"/>
              </a:spcAft>
              <a:buFont typeface="Arial" charset="0"/>
              <a:buChar char="–"/>
            </a:pPr>
            <a:r>
              <a:rPr lang="zh-CN" altLang="en-US" dirty="0" smtClean="0"/>
              <a:t>第四级</a:t>
            </a:r>
          </a:p>
          <a:p>
            <a:pPr marL="2057400" lvl="4" indent="-228600" algn="l" defTabSz="914400" rtl="0" eaLnBrk="0" fontAlgn="base" latinLnBrk="0" hangingPunct="0">
              <a:lnSpc>
                <a:spcPct val="100000"/>
              </a:lnSpc>
              <a:spcBef>
                <a:spcPts val="600"/>
              </a:spcBef>
              <a:spcAft>
                <a:spcPct val="0"/>
              </a:spcAft>
              <a:buFont typeface="Arial" charset="0"/>
              <a:buChar char="»"/>
            </a:pPr>
            <a:r>
              <a:rPr lang="zh-CN" altLang="en-US" dirty="0" smtClean="0"/>
              <a:t>第五级</a:t>
            </a:r>
            <a:endParaRPr lang="zh-CN" altLang="en-US" dirty="0"/>
          </a:p>
        </p:txBody>
      </p:sp>
      <p:sp>
        <p:nvSpPr>
          <p:cNvPr id="5" name="页脚占位符 4"/>
          <p:cNvSpPr>
            <a:spLocks noGrp="1"/>
          </p:cNvSpPr>
          <p:nvPr>
            <p:ph type="ftr" sz="quarter" idx="3"/>
          </p:nvPr>
        </p:nvSpPr>
        <p:spPr>
          <a:xfrm>
            <a:off x="2786050" y="6356350"/>
            <a:ext cx="4071966" cy="365125"/>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lang="zh-CN" altLang="en-US" sz="1400" kern="1200" smtClean="0">
                <a:solidFill>
                  <a:schemeClr val="tx1"/>
                </a:solidFill>
                <a:latin typeface="微软雅黑" pitchFamily="34" charset="-122"/>
                <a:ea typeface="微软雅黑" pitchFamily="34" charset="-122"/>
                <a:cs typeface="+mn-cs"/>
              </a:defRPr>
            </a:lvl1pPr>
          </a:lstStyle>
          <a:p>
            <a:pPr>
              <a:defRPr/>
            </a:pPr>
            <a:r>
              <a:rPr lang="en-US" altLang="zh-CN" dirty="0" smtClean="0"/>
              <a:t>iGroup</a:t>
            </a:r>
            <a:r>
              <a:rPr lang="zh-CN" altLang="en-US" dirty="0" smtClean="0"/>
              <a:t>中国</a:t>
            </a:r>
            <a:r>
              <a:rPr lang="en-US" altLang="zh-CN" dirty="0" smtClean="0"/>
              <a:t>·</a:t>
            </a:r>
            <a:r>
              <a:rPr lang="zh-CN" altLang="en-US" dirty="0" smtClean="0"/>
              <a:t>长煦信息技术咨询（上海）有限公司</a:t>
            </a:r>
            <a:endParaRPr lang="zh-CN" altLang="en-US" dirty="0"/>
          </a:p>
        </p:txBody>
      </p:sp>
      <p:sp>
        <p:nvSpPr>
          <p:cNvPr id="6" name="灯片编号占位符 5"/>
          <p:cNvSpPr>
            <a:spLocks noGrp="1"/>
          </p:cNvSpPr>
          <p:nvPr>
            <p:ph type="sldNum" sz="quarter" idx="4"/>
          </p:nvPr>
        </p:nvSpPr>
        <p:spPr>
          <a:xfrm>
            <a:off x="7715272" y="6356350"/>
            <a:ext cx="971528"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482E7AA6-1A11-4F54-B86E-211BB401B0FE}" type="slidenum">
              <a:rPr lang="zh-CN" altLang="en-US" smtClean="0">
                <a:solidFill>
                  <a:prstClr val="black">
                    <a:tint val="75000"/>
                  </a:prstClr>
                </a:solidFill>
              </a:rPr>
              <a:pPr/>
              <a:t>‹#›</a:t>
            </a:fld>
            <a:endParaRPr lang="zh-CN" altLang="en-US" dirty="0">
              <a:solidFill>
                <a:prstClr val="black">
                  <a:tint val="75000"/>
                </a:prstClr>
              </a:solidFill>
            </a:endParaRPr>
          </a:p>
        </p:txBody>
      </p:sp>
      <p:pic>
        <p:nvPicPr>
          <p:cNvPr id="1026" name="Picture 2" descr="C:\Documents and Settings\Lycia\桌面\图片1_副本.jpg"/>
          <p:cNvPicPr>
            <a:picLocks noChangeAspect="1" noChangeArrowheads="1"/>
          </p:cNvPicPr>
          <p:nvPr userDrawn="1"/>
        </p:nvPicPr>
        <p:blipFill>
          <a:blip r:embed="rId14" cstate="print"/>
          <a:srcRect/>
          <a:stretch>
            <a:fillRect/>
          </a:stretch>
        </p:blipFill>
        <p:spPr bwMode="auto">
          <a:xfrm>
            <a:off x="0" y="0"/>
            <a:ext cx="9153526" cy="609600"/>
          </a:xfrm>
          <a:prstGeom prst="rect">
            <a:avLst/>
          </a:prstGeom>
          <a:noFill/>
        </p:spPr>
      </p:pic>
      <p:pic>
        <p:nvPicPr>
          <p:cNvPr id="4" name="Picture 2" descr="E:\资料\AIAA\资料\期刊会议录\素材\aiaa_logo.jpg"/>
          <p:cNvPicPr>
            <a:picLocks noChangeAspect="1" noChangeArrowheads="1"/>
          </p:cNvPicPr>
          <p:nvPr userDrawn="1"/>
        </p:nvPicPr>
        <p:blipFill>
          <a:blip r:embed="rId15" cstate="print"/>
          <a:srcRect/>
          <a:stretch>
            <a:fillRect/>
          </a:stretch>
        </p:blipFill>
        <p:spPr bwMode="auto">
          <a:xfrm>
            <a:off x="7786710" y="-24"/>
            <a:ext cx="1354560" cy="6120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0" fontAlgn="base" latinLnBrk="0" hangingPunct="0">
        <a:spcBef>
          <a:spcPct val="0"/>
        </a:spcBef>
        <a:spcAft>
          <a:spcPct val="0"/>
        </a:spcAft>
        <a:buNone/>
        <a:defRPr lang="zh-CN" altLang="en-US" sz="4000" kern="1200">
          <a:solidFill>
            <a:schemeClr val="tx1"/>
          </a:solidFill>
          <a:latin typeface="+mj-lt"/>
          <a:ea typeface="微软雅黑" pitchFamily="34" charset="-122"/>
          <a:cs typeface="+mj-cs"/>
        </a:defRPr>
      </a:lvl1pPr>
    </p:titleStyle>
    <p:body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arc.aiaa.org/" TargetMode="External"/><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igroup.com.cn/" TargetMode="External"/><Relationship Id="rId2" Type="http://schemas.openxmlformats.org/officeDocument/2006/relationships/hyperlink" Target="mailto:info@igroup.com.c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642910" y="2996952"/>
            <a:ext cx="8072494" cy="1470025"/>
          </a:xfrm>
        </p:spPr>
        <p:txBody>
          <a:bodyPr>
            <a:normAutofit/>
          </a:bodyPr>
          <a:lstStyle/>
          <a:p>
            <a:pPr>
              <a:lnSpc>
                <a:spcPct val="150000"/>
              </a:lnSpc>
            </a:pPr>
            <a:r>
              <a:rPr lang="en-US" altLang="zh-CN" sz="2800" b="1" kern="0" dirty="0" smtClean="0">
                <a:solidFill>
                  <a:schemeClr val="tx1">
                    <a:lumMod val="65000"/>
                    <a:lumOff val="35000"/>
                  </a:schemeClr>
                </a:solidFill>
                <a:latin typeface="微软雅黑" pitchFamily="34" charset="-122"/>
                <a:ea typeface="微软雅黑" pitchFamily="34" charset="-122"/>
              </a:rPr>
              <a:t>AIAA</a:t>
            </a:r>
            <a:r>
              <a:rPr lang="zh-CN" altLang="en-US" sz="2800" b="1" kern="0" dirty="0" smtClean="0">
                <a:solidFill>
                  <a:schemeClr val="tx1">
                    <a:lumMod val="65000"/>
                    <a:lumOff val="35000"/>
                  </a:schemeClr>
                </a:solidFill>
                <a:latin typeface="微软雅黑" pitchFamily="34" charset="-122"/>
                <a:ea typeface="微软雅黑" pitchFamily="34" charset="-122"/>
              </a:rPr>
              <a:t>（美国航空航天学会）</a:t>
            </a:r>
            <a:r>
              <a:rPr lang="en-US" altLang="zh-CN" sz="2800" b="1" kern="0" dirty="0" smtClean="0">
                <a:solidFill>
                  <a:schemeClr val="tx1">
                    <a:lumMod val="65000"/>
                    <a:lumOff val="35000"/>
                  </a:schemeClr>
                </a:solidFill>
                <a:latin typeface="微软雅黑" pitchFamily="34" charset="-122"/>
                <a:ea typeface="微软雅黑" pitchFamily="34" charset="-122"/>
              </a:rPr>
              <a:t> </a:t>
            </a:r>
            <a:r>
              <a:rPr lang="zh-CN" altLang="en-US" sz="2800" b="1" kern="0" dirty="0" smtClean="0">
                <a:solidFill>
                  <a:schemeClr val="tx1">
                    <a:lumMod val="65000"/>
                    <a:lumOff val="35000"/>
                  </a:schemeClr>
                </a:solidFill>
                <a:latin typeface="微软雅黑" pitchFamily="34" charset="-122"/>
                <a:ea typeface="微软雅黑" pitchFamily="34" charset="-122"/>
              </a:rPr>
              <a:t>数据库</a:t>
            </a:r>
            <a:r>
              <a:rPr lang="en-US" altLang="zh-CN" sz="2800" b="1" kern="0" dirty="0" smtClean="0">
                <a:solidFill>
                  <a:schemeClr val="tx1">
                    <a:lumMod val="65000"/>
                    <a:lumOff val="35000"/>
                  </a:schemeClr>
                </a:solidFill>
                <a:latin typeface="微软雅黑" pitchFamily="34" charset="-122"/>
                <a:ea typeface="微软雅黑" pitchFamily="34" charset="-122"/>
              </a:rPr>
              <a:t/>
            </a:r>
            <a:br>
              <a:rPr lang="en-US" altLang="zh-CN" sz="2800" b="1" kern="0" dirty="0" smtClean="0">
                <a:solidFill>
                  <a:schemeClr val="tx1">
                    <a:lumMod val="65000"/>
                    <a:lumOff val="35000"/>
                  </a:schemeClr>
                </a:solidFill>
                <a:latin typeface="微软雅黑" pitchFamily="34" charset="-122"/>
                <a:ea typeface="微软雅黑" pitchFamily="34" charset="-122"/>
              </a:rPr>
            </a:br>
            <a:r>
              <a:rPr lang="zh-CN" altLang="en-US" sz="2800" b="1" kern="0" dirty="0" smtClean="0">
                <a:solidFill>
                  <a:schemeClr val="tx1">
                    <a:lumMod val="65000"/>
                    <a:lumOff val="35000"/>
                  </a:schemeClr>
                </a:solidFill>
                <a:latin typeface="微软雅黑" pitchFamily="34" charset="-122"/>
                <a:ea typeface="微软雅黑" pitchFamily="34" charset="-122"/>
              </a:rPr>
              <a:t>使用指南</a:t>
            </a:r>
            <a:endParaRPr lang="zh-CN" altLang="en-US" sz="2800" dirty="0">
              <a:solidFill>
                <a:schemeClr val="tx1">
                  <a:lumMod val="65000"/>
                  <a:lumOff val="35000"/>
                </a:schemeClr>
              </a:solidFill>
              <a:latin typeface="微软雅黑" pitchFamily="34" charset="-122"/>
              <a:ea typeface="微软雅黑" pitchFamily="34" charset="-122"/>
            </a:endParaRPr>
          </a:p>
        </p:txBody>
      </p:sp>
      <p:sp>
        <p:nvSpPr>
          <p:cNvPr id="6" name="副标题 4"/>
          <p:cNvSpPr txBox="1">
            <a:spLocks/>
          </p:cNvSpPr>
          <p:nvPr/>
        </p:nvSpPr>
        <p:spPr>
          <a:xfrm>
            <a:off x="1555576" y="4844752"/>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iGroup · </a:t>
            </a:r>
            <a:r>
              <a:rPr kumimoji="0" lang="zh-CN" alt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上海</a:t>
            </a:r>
            <a:endParaRPr kumimoji="0" lang="en-US" altLang="zh-CN"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2016</a:t>
            </a:r>
            <a:endParaRPr kumimoji="0" lang="zh-CN" alt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714348" y="795323"/>
            <a:ext cx="4691062" cy="633413"/>
          </a:xfrm>
          <a:prstGeom prst="rect">
            <a:avLst/>
          </a:prstGeom>
          <a:noFill/>
          <a:ln w="9525">
            <a:noFill/>
            <a:miter lim="800000"/>
            <a:headEnd/>
            <a:tailEnd/>
          </a:ln>
        </p:spPr>
        <p:txBody>
          <a:bodyPr/>
          <a:lstStyle/>
          <a:p>
            <a:pPr>
              <a:defRPr sz="1400" b="1" i="0" u="none" strike="noStrike" kern="1200" baseline="0">
                <a:solidFill>
                  <a:srgbClr val="000000"/>
                </a:solidFill>
                <a:latin typeface="+mn-lt"/>
                <a:ea typeface="+mn-ea"/>
                <a:cs typeface="+mn-cs"/>
              </a:defRPr>
            </a:pPr>
            <a:r>
              <a:rPr lang="zh-CN" altLang="en-US" sz="3000" b="1" dirty="0" smtClean="0">
                <a:solidFill>
                  <a:schemeClr val="tx1">
                    <a:lumMod val="50000"/>
                    <a:lumOff val="50000"/>
                  </a:schemeClr>
                </a:solidFill>
                <a:latin typeface="Times New Roman" pitchFamily="18" charset="0"/>
                <a:ea typeface="微软雅黑" pitchFamily="34" charset="-122"/>
                <a:cs typeface="Times New Roman" pitchFamily="18" charset="0"/>
              </a:rPr>
              <a:t>宇航工程核心期刊源分布</a:t>
            </a:r>
            <a:r>
              <a:rPr lang="en-US" altLang="zh-CN" sz="3000" b="1" dirty="0" smtClean="0">
                <a:solidFill>
                  <a:schemeClr val="tx1">
                    <a:lumMod val="50000"/>
                    <a:lumOff val="50000"/>
                  </a:schemeClr>
                </a:solidFill>
                <a:latin typeface="Times New Roman" pitchFamily="18" charset="0"/>
                <a:ea typeface="微软雅黑" pitchFamily="34" charset="-122"/>
                <a:cs typeface="Times New Roman" pitchFamily="18" charset="0"/>
              </a:rPr>
              <a:t> </a:t>
            </a:r>
            <a:endParaRPr lang="zh-CN" altLang="en-US" sz="3000" b="1" dirty="0" smtClean="0">
              <a:solidFill>
                <a:schemeClr val="tx1">
                  <a:lumMod val="50000"/>
                  <a:lumOff val="50000"/>
                </a:schemeClr>
              </a:solidFill>
              <a:latin typeface="Times New Roman" pitchFamily="18" charset="0"/>
              <a:ea typeface="微软雅黑" pitchFamily="34" charset="-122"/>
              <a:cs typeface="Times New Roman" pitchFamily="18" charset="0"/>
            </a:endParaRPr>
          </a:p>
        </p:txBody>
      </p:sp>
      <p:graphicFrame>
        <p:nvGraphicFramePr>
          <p:cNvPr id="6" name="图表 5"/>
          <p:cNvGraphicFramePr/>
          <p:nvPr/>
        </p:nvGraphicFramePr>
        <p:xfrm>
          <a:off x="1142976" y="2428868"/>
          <a:ext cx="7358114" cy="3762375"/>
        </p:xfrm>
        <a:graphic>
          <a:graphicData uri="http://schemas.openxmlformats.org/drawingml/2006/chart">
            <c:chart xmlns:c="http://schemas.openxmlformats.org/drawingml/2006/chart" xmlns:r="http://schemas.openxmlformats.org/officeDocument/2006/relationships" r:id="rId3"/>
          </a:graphicData>
        </a:graphic>
      </p:graphicFrame>
      <p:sp>
        <p:nvSpPr>
          <p:cNvPr id="9" name="灯片编号占位符 8"/>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10</a:t>
            </a:fld>
            <a:endParaRPr lang="zh-CN" altLang="en-US" sz="1200" kern="1200">
              <a:solidFill>
                <a:prstClr val="black">
                  <a:tint val="75000"/>
                </a:prstClr>
              </a:solidFill>
              <a:latin typeface="Calibri"/>
              <a:ea typeface="宋体"/>
              <a:cs typeface="+mn-cs"/>
            </a:endParaRPr>
          </a:p>
        </p:txBody>
      </p:sp>
      <p:sp>
        <p:nvSpPr>
          <p:cNvPr id="10" name="页脚占位符 9"/>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8" name="TextBox 7"/>
          <p:cNvSpPr txBox="1"/>
          <p:nvPr/>
        </p:nvSpPr>
        <p:spPr>
          <a:xfrm>
            <a:off x="785786" y="1428736"/>
            <a:ext cx="7929618" cy="1421928"/>
          </a:xfrm>
          <a:prstGeom prst="rect">
            <a:avLst/>
          </a:prstGeom>
          <a:noFill/>
        </p:spPr>
        <p:txBody>
          <a:bodyPr wrap="square" rtlCol="0">
            <a:spAutoFit/>
          </a:bodyPr>
          <a:lstStyle/>
          <a:p>
            <a:pPr algn="just">
              <a:lnSpc>
                <a:spcPct val="120000"/>
              </a:lnSpc>
            </a:pPr>
            <a:r>
              <a:rPr lang="zh-CN" altLang="en-US" dirty="0" smtClean="0">
                <a:solidFill>
                  <a:schemeClr val="tx2">
                    <a:lumMod val="75000"/>
                  </a:schemeClr>
                </a:solidFill>
                <a:latin typeface="Times New Roman" pitchFamily="18" charset="0"/>
                <a:ea typeface="微软雅黑" pitchFamily="34" charset="-122"/>
                <a:cs typeface="Times New Roman" pitchFamily="18" charset="0"/>
              </a:rPr>
              <a:t>宇航工程（</a:t>
            </a:r>
            <a:r>
              <a:rPr lang="en-US" dirty="0" smtClean="0">
                <a:solidFill>
                  <a:schemeClr val="tx2">
                    <a:lumMod val="75000"/>
                  </a:schemeClr>
                </a:solidFill>
                <a:latin typeface="Times New Roman" pitchFamily="18" charset="0"/>
                <a:ea typeface="微软雅黑" pitchFamily="34" charset="-122"/>
                <a:cs typeface="Times New Roman" pitchFamily="18" charset="0"/>
              </a:rPr>
              <a:t>ENGINEERING, AEROSPACE</a:t>
            </a:r>
            <a:r>
              <a:rPr lang="zh-CN" altLang="en-US" dirty="0" smtClean="0">
                <a:solidFill>
                  <a:schemeClr val="tx2">
                    <a:lumMod val="75000"/>
                  </a:schemeClr>
                </a:solidFill>
                <a:latin typeface="Times New Roman" pitchFamily="18" charset="0"/>
                <a:ea typeface="微软雅黑" pitchFamily="34" charset="-122"/>
                <a:cs typeface="Times New Roman" pitchFamily="18" charset="0"/>
              </a:rPr>
              <a:t>）学科共收录期刊</a:t>
            </a:r>
            <a:r>
              <a:rPr lang="en-US" altLang="zh-CN" dirty="0" smtClean="0">
                <a:solidFill>
                  <a:schemeClr val="tx2">
                    <a:lumMod val="75000"/>
                  </a:schemeClr>
                </a:solidFill>
                <a:latin typeface="Times New Roman" pitchFamily="18" charset="0"/>
                <a:ea typeface="微软雅黑" pitchFamily="34" charset="-122"/>
                <a:cs typeface="Times New Roman" pitchFamily="18" charset="0"/>
              </a:rPr>
              <a:t>30</a:t>
            </a:r>
            <a:r>
              <a:rPr lang="zh-CN" altLang="en-US" dirty="0" smtClean="0">
                <a:solidFill>
                  <a:schemeClr val="tx2">
                    <a:lumMod val="75000"/>
                  </a:schemeClr>
                </a:solidFill>
                <a:latin typeface="Times New Roman" pitchFamily="18" charset="0"/>
                <a:ea typeface="微软雅黑" pitchFamily="34" charset="-122"/>
                <a:cs typeface="Times New Roman" pitchFamily="18" charset="0"/>
              </a:rPr>
              <a:t>种，其中</a:t>
            </a:r>
            <a:r>
              <a:rPr lang="en-US" dirty="0" smtClean="0">
                <a:solidFill>
                  <a:schemeClr val="tx2">
                    <a:lumMod val="75000"/>
                  </a:schemeClr>
                </a:solidFill>
                <a:latin typeface="Times New Roman" pitchFamily="18" charset="0"/>
                <a:ea typeface="微软雅黑" pitchFamily="34" charset="-122"/>
                <a:cs typeface="Times New Roman" pitchFamily="18" charset="0"/>
              </a:rPr>
              <a:t>AIAA</a:t>
            </a:r>
            <a:r>
              <a:rPr lang="zh-CN" altLang="en-US" dirty="0" smtClean="0">
                <a:solidFill>
                  <a:schemeClr val="tx2">
                    <a:lumMod val="75000"/>
                  </a:schemeClr>
                </a:solidFill>
                <a:latin typeface="Times New Roman" pitchFamily="18" charset="0"/>
                <a:ea typeface="微软雅黑" pitchFamily="34" charset="-122"/>
                <a:cs typeface="Times New Roman" pitchFamily="18" charset="0"/>
              </a:rPr>
              <a:t>是最大的期刊源，被收录</a:t>
            </a:r>
            <a:r>
              <a:rPr lang="en-US" dirty="0" smtClean="0">
                <a:solidFill>
                  <a:schemeClr val="tx2">
                    <a:lumMod val="75000"/>
                  </a:schemeClr>
                </a:solidFill>
                <a:latin typeface="Times New Roman" pitchFamily="18" charset="0"/>
                <a:ea typeface="微软雅黑" pitchFamily="34" charset="-122"/>
                <a:cs typeface="Times New Roman" pitchFamily="18" charset="0"/>
              </a:rPr>
              <a:t>7</a:t>
            </a:r>
            <a:r>
              <a:rPr lang="zh-CN" altLang="en-US" dirty="0" smtClean="0">
                <a:solidFill>
                  <a:schemeClr val="tx2">
                    <a:lumMod val="75000"/>
                  </a:schemeClr>
                </a:solidFill>
                <a:latin typeface="Times New Roman" pitchFamily="18" charset="0"/>
                <a:ea typeface="微软雅黑" pitchFamily="34" charset="-122"/>
                <a:cs typeface="Times New Roman" pitchFamily="18" charset="0"/>
              </a:rPr>
              <a:t>种，占</a:t>
            </a:r>
            <a:r>
              <a:rPr lang="en-US" dirty="0" smtClean="0">
                <a:solidFill>
                  <a:schemeClr val="tx2">
                    <a:lumMod val="75000"/>
                  </a:schemeClr>
                </a:solidFill>
                <a:latin typeface="Times New Roman" pitchFamily="18" charset="0"/>
                <a:ea typeface="微软雅黑" pitchFamily="34" charset="-122"/>
                <a:cs typeface="Times New Roman" pitchFamily="18" charset="0"/>
              </a:rPr>
              <a:t>23%</a:t>
            </a:r>
            <a:r>
              <a:rPr lang="zh-CN" altLang="en-US" dirty="0" smtClean="0">
                <a:solidFill>
                  <a:schemeClr val="tx2">
                    <a:lumMod val="75000"/>
                  </a:schemeClr>
                </a:solidFill>
                <a:latin typeface="Times New Roman" pitchFamily="18" charset="0"/>
                <a:ea typeface="微软雅黑" pitchFamily="34" charset="-122"/>
                <a:cs typeface="Times New Roman" pitchFamily="18" charset="0"/>
              </a:rPr>
              <a:t>。排其之后的依次是</a:t>
            </a:r>
            <a:r>
              <a:rPr lang="en-US" dirty="0" smtClean="0">
                <a:solidFill>
                  <a:schemeClr val="tx2">
                    <a:lumMod val="75000"/>
                  </a:schemeClr>
                </a:solidFill>
                <a:latin typeface="Times New Roman" pitchFamily="18" charset="0"/>
                <a:ea typeface="微软雅黑" pitchFamily="34" charset="-122"/>
                <a:cs typeface="Times New Roman" pitchFamily="18" charset="0"/>
              </a:rPr>
              <a:t>Elsevier</a:t>
            </a:r>
            <a:r>
              <a:rPr lang="zh-CN" altLang="en-US" dirty="0" smtClean="0">
                <a:solidFill>
                  <a:schemeClr val="tx2">
                    <a:lumMod val="75000"/>
                  </a:schemeClr>
                </a:solidFill>
                <a:latin typeface="Times New Roman" pitchFamily="18" charset="0"/>
                <a:ea typeface="微软雅黑" pitchFamily="34" charset="-122"/>
                <a:cs typeface="Times New Roman" pitchFamily="18" charset="0"/>
              </a:rPr>
              <a:t>、</a:t>
            </a:r>
            <a:r>
              <a:rPr lang="en-US" dirty="0" smtClean="0">
                <a:solidFill>
                  <a:schemeClr val="tx2">
                    <a:lumMod val="75000"/>
                  </a:schemeClr>
                </a:solidFill>
                <a:latin typeface="Times New Roman" pitchFamily="18" charset="0"/>
                <a:ea typeface="微软雅黑" pitchFamily="34" charset="-122"/>
                <a:cs typeface="Times New Roman" pitchFamily="18" charset="0"/>
              </a:rPr>
              <a:t>IEEE</a:t>
            </a:r>
            <a:r>
              <a:rPr lang="zh-CN" altLang="en-US" dirty="0" smtClean="0">
                <a:solidFill>
                  <a:schemeClr val="tx2">
                    <a:lumMod val="75000"/>
                  </a:schemeClr>
                </a:solidFill>
                <a:latin typeface="Times New Roman" pitchFamily="18" charset="0"/>
                <a:ea typeface="微软雅黑" pitchFamily="34" charset="-122"/>
                <a:cs typeface="Times New Roman" pitchFamily="18" charset="0"/>
              </a:rPr>
              <a:t>和</a:t>
            </a:r>
            <a:r>
              <a:rPr lang="en-US" dirty="0" smtClean="0">
                <a:solidFill>
                  <a:schemeClr val="tx2">
                    <a:lumMod val="75000"/>
                  </a:schemeClr>
                </a:solidFill>
                <a:latin typeface="Times New Roman" pitchFamily="18" charset="0"/>
                <a:ea typeface="微软雅黑" pitchFamily="34" charset="-122"/>
                <a:cs typeface="Times New Roman" pitchFamily="18" charset="0"/>
              </a:rPr>
              <a:t>MULTI-SCIENCE</a:t>
            </a:r>
            <a:r>
              <a:rPr lang="zh-CN" altLang="en-US" dirty="0" smtClean="0">
                <a:solidFill>
                  <a:schemeClr val="tx2">
                    <a:lumMod val="75000"/>
                  </a:schemeClr>
                </a:solidFill>
                <a:latin typeface="Times New Roman" pitchFamily="18" charset="0"/>
                <a:ea typeface="微软雅黑" pitchFamily="34" charset="-122"/>
                <a:cs typeface="Times New Roman" pitchFamily="18" charset="0"/>
              </a:rPr>
              <a:t>。</a:t>
            </a:r>
          </a:p>
          <a:p>
            <a:pPr algn="just">
              <a:lnSpc>
                <a:spcPct val="120000"/>
              </a:lnSpc>
            </a:pPr>
            <a:endParaRPr lang="zh-CN" altLang="en-US" dirty="0">
              <a:solidFill>
                <a:schemeClr val="tx2">
                  <a:lumMod val="75000"/>
                </a:schemeClr>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703266"/>
            <a:ext cx="8229600" cy="725470"/>
          </a:xfrm>
          <a:noFill/>
          <a:ln w="9525">
            <a:noFill/>
            <a:miter lim="800000"/>
            <a:headEnd/>
            <a:tailEnd/>
          </a:ln>
        </p:spPr>
        <p:txBody>
          <a:bodyPr>
            <a:normAutofit/>
          </a:bodyPr>
          <a:lstStyle/>
          <a:p>
            <a:pPr algn="l" eaLnBrk="1" hangingPunct="1"/>
            <a:r>
              <a:rPr lang="en-US" altLang="zh-CN" sz="3000" b="1" dirty="0" err="1" smtClean="0">
                <a:solidFill>
                  <a:schemeClr val="tx1">
                    <a:lumMod val="50000"/>
                    <a:lumOff val="50000"/>
                  </a:schemeClr>
                </a:solidFill>
                <a:latin typeface="Times New Roman" pitchFamily="18" charset="0"/>
                <a:cs typeface="Times New Roman" pitchFamily="18" charset="0"/>
              </a:rPr>
              <a:t>AIAA早期文献</a:t>
            </a:r>
            <a:endParaRPr lang="en-US" altLang="zh-CN" sz="3000" b="1" dirty="0" smtClean="0">
              <a:solidFill>
                <a:schemeClr val="tx1">
                  <a:lumMod val="50000"/>
                  <a:lumOff val="50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457200" y="1428737"/>
            <a:ext cx="8229600" cy="1285884"/>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pPr>
            <a:r>
              <a:rPr lang="en-US" altLang="en-US" sz="2000" dirty="0" smtClean="0">
                <a:solidFill>
                  <a:schemeClr val="tx2">
                    <a:lumMod val="75000"/>
                  </a:schemeClr>
                </a:solidFill>
              </a:rPr>
              <a:t>AIAA</a:t>
            </a:r>
            <a:r>
              <a:rPr lang="zh-CN" altLang="en-US" sz="2000" dirty="0" smtClean="0">
                <a:solidFill>
                  <a:schemeClr val="tx2">
                    <a:lumMod val="75000"/>
                  </a:schemeClr>
                </a:solidFill>
              </a:rPr>
              <a:t>的前身</a:t>
            </a:r>
            <a:r>
              <a:rPr altLang="en-US" sz="2000" dirty="0" smtClean="0">
                <a:solidFill>
                  <a:schemeClr val="tx2">
                    <a:lumMod val="75000"/>
                  </a:schemeClr>
                </a:solidFill>
              </a:rPr>
              <a:t>：</a:t>
            </a:r>
            <a:r>
              <a:rPr lang="en-US" altLang="en-US" sz="2000" dirty="0" smtClean="0">
                <a:solidFill>
                  <a:schemeClr val="tx2">
                    <a:lumMod val="75000"/>
                  </a:schemeClr>
                </a:solidFill>
                <a:cs typeface="+mn-cs"/>
              </a:rPr>
              <a:t>IAS</a:t>
            </a:r>
            <a:r>
              <a:rPr lang="zh-CN" altLang="en-US" sz="2000" dirty="0" smtClean="0">
                <a:solidFill>
                  <a:schemeClr val="tx2">
                    <a:lumMod val="75000"/>
                  </a:schemeClr>
                </a:solidFill>
                <a:cs typeface="+mn-cs"/>
              </a:rPr>
              <a:t>宇航科学学会</a:t>
            </a:r>
            <a:r>
              <a:rPr altLang="en-US" sz="2000" dirty="0" smtClean="0">
                <a:solidFill>
                  <a:schemeClr val="tx2">
                    <a:lumMod val="75000"/>
                  </a:schemeClr>
                </a:solidFill>
                <a:cs typeface="+mn-cs"/>
              </a:rPr>
              <a:t>、</a:t>
            </a:r>
            <a:r>
              <a:rPr lang="en-US" altLang="en-US" sz="2000" dirty="0" smtClean="0">
                <a:solidFill>
                  <a:schemeClr val="tx2">
                    <a:lumMod val="75000"/>
                  </a:schemeClr>
                </a:solidFill>
                <a:cs typeface="+mn-cs"/>
              </a:rPr>
              <a:t>ARS/</a:t>
            </a:r>
            <a:r>
              <a:rPr lang="zh-CN" altLang="en-US" sz="2000" dirty="0" smtClean="0">
                <a:solidFill>
                  <a:schemeClr val="tx2">
                    <a:lumMod val="75000"/>
                  </a:schemeClr>
                </a:solidFill>
                <a:cs typeface="+mn-cs"/>
              </a:rPr>
              <a:t>美国火箭学会</a:t>
            </a:r>
            <a:endParaRPr lang="en-US" altLang="zh-CN" sz="2000" dirty="0" smtClean="0">
              <a:solidFill>
                <a:schemeClr val="tx2">
                  <a:lumMod val="75000"/>
                </a:schemeClr>
              </a:solidFill>
              <a:cs typeface="+mn-cs"/>
            </a:endParaRPr>
          </a:p>
          <a:p>
            <a:pPr eaLnBrk="1" hangingPunct="1">
              <a:lnSpc>
                <a:spcPct val="110000"/>
              </a:lnSpc>
            </a:pPr>
            <a:r>
              <a:rPr lang="en-US" altLang="zh-CN" sz="2000" dirty="0" smtClean="0">
                <a:solidFill>
                  <a:schemeClr val="tx2">
                    <a:lumMod val="75000"/>
                  </a:schemeClr>
                </a:solidFill>
              </a:rPr>
              <a:t>7</a:t>
            </a:r>
            <a:r>
              <a:rPr lang="zh-CN" altLang="en-US" sz="2000" dirty="0" smtClean="0">
                <a:solidFill>
                  <a:schemeClr val="tx2">
                    <a:lumMod val="75000"/>
                  </a:schemeClr>
                </a:solidFill>
              </a:rPr>
              <a:t>种期刊，回溯数据（</a:t>
            </a:r>
            <a:r>
              <a:rPr lang="en-US" altLang="en-US" sz="2000" dirty="0" smtClean="0">
                <a:solidFill>
                  <a:schemeClr val="tx2">
                    <a:lumMod val="75000"/>
                  </a:schemeClr>
                </a:solidFill>
              </a:rPr>
              <a:t>1930-1962</a:t>
            </a:r>
            <a:r>
              <a:rPr lang="zh-CN" altLang="en-US" sz="2000" dirty="0" smtClean="0">
                <a:solidFill>
                  <a:schemeClr val="tx2">
                    <a:lumMod val="75000"/>
                  </a:schemeClr>
                </a:solidFill>
              </a:rPr>
              <a:t>年）</a:t>
            </a:r>
            <a:endParaRPr lang="en-US" altLang="zh-CN" sz="2000" dirty="0" smtClean="0">
              <a:solidFill>
                <a:schemeClr val="tx2">
                  <a:lumMod val="75000"/>
                </a:schemeClr>
              </a:solidFill>
            </a:endParaRPr>
          </a:p>
          <a:p>
            <a:pPr eaLnBrk="1" hangingPunct="1">
              <a:lnSpc>
                <a:spcPct val="110000"/>
              </a:lnSpc>
            </a:pPr>
            <a:r>
              <a:rPr lang="zh-CN" altLang="en-US" sz="2000" dirty="0" smtClean="0">
                <a:solidFill>
                  <a:schemeClr val="tx2">
                    <a:lumMod val="75000"/>
                  </a:schemeClr>
                </a:solidFill>
              </a:rPr>
              <a:t>与</a:t>
            </a:r>
            <a:r>
              <a:rPr lang="en-US" altLang="zh-CN" sz="2000" dirty="0" smtClean="0">
                <a:solidFill>
                  <a:schemeClr val="tx2">
                    <a:lumMod val="75000"/>
                  </a:schemeClr>
                </a:solidFill>
              </a:rPr>
              <a:t>AIAA</a:t>
            </a:r>
            <a:r>
              <a:rPr lang="zh-CN" altLang="en-US" sz="2000" dirty="0" smtClean="0">
                <a:solidFill>
                  <a:schemeClr val="tx2">
                    <a:lumMod val="75000"/>
                  </a:schemeClr>
                </a:solidFill>
              </a:rPr>
              <a:t>数据库使用同一平台</a:t>
            </a:r>
            <a:endParaRPr lang="en-US" altLang="zh-CN" sz="2000" dirty="0" smtClean="0">
              <a:solidFill>
                <a:schemeClr val="tx2">
                  <a:lumMod val="75000"/>
                </a:schemeClr>
              </a:solidFill>
            </a:endParaRPr>
          </a:p>
        </p:txBody>
      </p:sp>
      <p:graphicFrame>
        <p:nvGraphicFramePr>
          <p:cNvPr id="6" name="表格 5"/>
          <p:cNvGraphicFramePr>
            <a:graphicFrameLocks noGrp="1"/>
          </p:cNvGraphicFramePr>
          <p:nvPr/>
        </p:nvGraphicFramePr>
        <p:xfrm>
          <a:off x="857224" y="2786058"/>
          <a:ext cx="7572428" cy="3114692"/>
        </p:xfrm>
        <a:graphic>
          <a:graphicData uri="http://schemas.openxmlformats.org/drawingml/2006/table">
            <a:tbl>
              <a:tblPr>
                <a:tableStyleId>{7DF18680-E054-41AD-8BC1-D1AEF772440D}</a:tableStyleId>
              </a:tblPr>
              <a:tblGrid>
                <a:gridCol w="5357850"/>
                <a:gridCol w="2214578"/>
              </a:tblGrid>
              <a:tr h="381121">
                <a:tc>
                  <a:txBody>
                    <a:bodyPr/>
                    <a:lstStyle/>
                    <a:p>
                      <a:pPr algn="ctr" rtl="0" fontAlgn="ctr"/>
                      <a:r>
                        <a:rPr lang="zh-CN" altLang="en-US" sz="1800" u="none" strike="noStrike" dirty="0">
                          <a:latin typeface="微软雅黑" pitchFamily="34" charset="-122"/>
                          <a:ea typeface="微软雅黑" pitchFamily="34" charset="-122"/>
                        </a:rPr>
                        <a:t>期刊名称 </a:t>
                      </a:r>
                      <a:endParaRPr lang="zh-CN" altLang="en-US" sz="1800" b="1"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rtl="0" fontAlgn="ctr"/>
                      <a:r>
                        <a:rPr lang="zh-CN" altLang="en-US" sz="1800" u="none" strike="noStrike">
                          <a:latin typeface="微软雅黑" pitchFamily="34" charset="-122"/>
                          <a:ea typeface="微软雅黑" pitchFamily="34" charset="-122"/>
                        </a:rPr>
                        <a:t>收录年限 </a:t>
                      </a:r>
                      <a:endParaRPr lang="zh-CN" altLang="en-US" sz="1800" b="1" i="0" u="none" strike="noStrike">
                        <a:solidFill>
                          <a:srgbClr val="000000"/>
                        </a:solidFill>
                        <a:latin typeface="微软雅黑" pitchFamily="34" charset="-122"/>
                        <a:ea typeface="微软雅黑" pitchFamily="34" charset="-122"/>
                      </a:endParaRPr>
                    </a:p>
                  </a:txBody>
                  <a:tcPr marL="9525" marR="9525" marT="9525" marB="0" anchor="ctr"/>
                </a:tc>
              </a:tr>
              <a:tr h="381121">
                <a:tc>
                  <a:txBody>
                    <a:bodyPr/>
                    <a:lstStyle/>
                    <a:p>
                      <a:pPr algn="just" rtl="0" fontAlgn="ctr"/>
                      <a:r>
                        <a:rPr lang="en-US" sz="1800" u="none" strike="noStrike" dirty="0">
                          <a:latin typeface="微软雅黑" pitchFamily="34" charset="-122"/>
                          <a:ea typeface="微软雅黑" pitchFamily="34" charset="-122"/>
                        </a:rPr>
                        <a:t>ARS Journal </a:t>
                      </a:r>
                      <a:endParaRPr lang="en-US" sz="18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800" u="none" strike="noStrike">
                          <a:latin typeface="微软雅黑" pitchFamily="34" charset="-122"/>
                          <a:ea typeface="微软雅黑" pitchFamily="34" charset="-122"/>
                        </a:rPr>
                        <a:t>1959-1962 </a:t>
                      </a:r>
                      <a:endParaRPr lang="en-US" altLang="zh-CN" sz="1800" b="0" i="0" u="none" strike="noStrike">
                        <a:solidFill>
                          <a:srgbClr val="000000"/>
                        </a:solidFill>
                        <a:latin typeface="微软雅黑" pitchFamily="34" charset="-122"/>
                        <a:ea typeface="微软雅黑" pitchFamily="34" charset="-122"/>
                      </a:endParaRPr>
                    </a:p>
                  </a:txBody>
                  <a:tcPr marL="9525" marR="9525" marT="9525" marB="0" anchor="ctr"/>
                </a:tc>
              </a:tr>
              <a:tr h="381121">
                <a:tc>
                  <a:txBody>
                    <a:bodyPr/>
                    <a:lstStyle/>
                    <a:p>
                      <a:pPr algn="just" rtl="0" fontAlgn="ctr"/>
                      <a:r>
                        <a:rPr lang="en-US" sz="1800" u="none" strike="noStrike">
                          <a:latin typeface="微软雅黑" pitchFamily="34" charset="-122"/>
                          <a:ea typeface="微软雅黑" pitchFamily="34" charset="-122"/>
                        </a:rPr>
                        <a:t>Journal of the Aeronautical Sciences </a:t>
                      </a:r>
                      <a:endParaRPr lang="en-US" sz="1800" b="0" i="0" u="none" strike="noStrike">
                        <a:solidFill>
                          <a:srgbClr val="000000"/>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800" u="none" strike="noStrike">
                          <a:latin typeface="微软雅黑" pitchFamily="34" charset="-122"/>
                          <a:ea typeface="微软雅黑" pitchFamily="34" charset="-122"/>
                        </a:rPr>
                        <a:t>1934-1957 </a:t>
                      </a:r>
                      <a:endParaRPr lang="en-US" altLang="zh-CN" sz="1800" b="0" i="0" u="none" strike="noStrike">
                        <a:solidFill>
                          <a:srgbClr val="000000"/>
                        </a:solidFill>
                        <a:latin typeface="微软雅黑" pitchFamily="34" charset="-122"/>
                        <a:ea typeface="微软雅黑" pitchFamily="34" charset="-122"/>
                      </a:endParaRPr>
                    </a:p>
                  </a:txBody>
                  <a:tcPr marL="9525" marR="9525" marT="9525" marB="0" anchor="ctr"/>
                </a:tc>
              </a:tr>
              <a:tr h="381121">
                <a:tc>
                  <a:txBody>
                    <a:bodyPr/>
                    <a:lstStyle/>
                    <a:p>
                      <a:pPr algn="just" rtl="0" fontAlgn="ctr"/>
                      <a:r>
                        <a:rPr lang="en-US" sz="1800" u="none" strike="noStrike" dirty="0">
                          <a:latin typeface="微软雅黑" pitchFamily="34" charset="-122"/>
                          <a:ea typeface="微软雅黑" pitchFamily="34" charset="-122"/>
                        </a:rPr>
                        <a:t>Journal of the Aerospace Sciences </a:t>
                      </a:r>
                      <a:endParaRPr lang="en-US" sz="18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800" u="none" strike="noStrike">
                          <a:latin typeface="微软雅黑" pitchFamily="34" charset="-122"/>
                          <a:ea typeface="微软雅黑" pitchFamily="34" charset="-122"/>
                        </a:rPr>
                        <a:t>1958-1962 </a:t>
                      </a:r>
                      <a:endParaRPr lang="en-US" altLang="zh-CN" sz="1800" b="0" i="0" u="none" strike="noStrike">
                        <a:solidFill>
                          <a:srgbClr val="000000"/>
                        </a:solidFill>
                        <a:latin typeface="微软雅黑" pitchFamily="34" charset="-122"/>
                        <a:ea typeface="微软雅黑" pitchFamily="34" charset="-122"/>
                      </a:endParaRPr>
                    </a:p>
                  </a:txBody>
                  <a:tcPr marL="9525" marR="9525" marT="9525" marB="0" anchor="ctr"/>
                </a:tc>
              </a:tr>
              <a:tr h="446845">
                <a:tc>
                  <a:txBody>
                    <a:bodyPr/>
                    <a:lstStyle/>
                    <a:p>
                      <a:pPr algn="just" rtl="0" fontAlgn="ctr"/>
                      <a:r>
                        <a:rPr lang="en-US" sz="1800" u="none" strike="noStrike">
                          <a:latin typeface="微软雅黑" pitchFamily="34" charset="-122"/>
                          <a:ea typeface="微软雅黑" pitchFamily="34" charset="-122"/>
                        </a:rPr>
                        <a:t>Bulletin of the American Interplanetary Society </a:t>
                      </a:r>
                      <a:endParaRPr lang="en-US" sz="1800" b="0" i="0" u="none" strike="noStrike">
                        <a:solidFill>
                          <a:srgbClr val="000000"/>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800" u="none" strike="noStrike">
                          <a:latin typeface="微软雅黑" pitchFamily="34" charset="-122"/>
                          <a:ea typeface="微软雅黑" pitchFamily="34" charset="-122"/>
                        </a:rPr>
                        <a:t>1930-1932 </a:t>
                      </a:r>
                      <a:endParaRPr lang="en-US" altLang="zh-CN" sz="1800" b="0" i="0" u="none" strike="noStrike">
                        <a:solidFill>
                          <a:srgbClr val="000000"/>
                        </a:solidFill>
                        <a:latin typeface="微软雅黑" pitchFamily="34" charset="-122"/>
                        <a:ea typeface="微软雅黑" pitchFamily="34" charset="-122"/>
                      </a:endParaRPr>
                    </a:p>
                  </a:txBody>
                  <a:tcPr marL="9525" marR="9525" marT="9525" marB="0" anchor="ctr"/>
                </a:tc>
              </a:tr>
              <a:tr h="381121">
                <a:tc>
                  <a:txBody>
                    <a:bodyPr/>
                    <a:lstStyle/>
                    <a:p>
                      <a:pPr algn="just" rtl="0" fontAlgn="ctr"/>
                      <a:r>
                        <a:rPr lang="en-US" sz="1800" u="none" strike="noStrike">
                          <a:latin typeface="微软雅黑" pitchFamily="34" charset="-122"/>
                          <a:ea typeface="微软雅黑" pitchFamily="34" charset="-122"/>
                        </a:rPr>
                        <a:t>Journal of the American Rocket Society </a:t>
                      </a:r>
                      <a:endParaRPr lang="en-US" sz="1800" b="0" i="0" u="none" strike="noStrike">
                        <a:solidFill>
                          <a:srgbClr val="000000"/>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800" u="none" strike="noStrike">
                          <a:latin typeface="微软雅黑" pitchFamily="34" charset="-122"/>
                          <a:ea typeface="微软雅黑" pitchFamily="34" charset="-122"/>
                        </a:rPr>
                        <a:t>1954-1958 </a:t>
                      </a:r>
                      <a:endParaRPr lang="en-US" altLang="zh-CN" sz="1800" b="0" i="0" u="none" strike="noStrike">
                        <a:solidFill>
                          <a:srgbClr val="000000"/>
                        </a:solidFill>
                        <a:latin typeface="微软雅黑" pitchFamily="34" charset="-122"/>
                        <a:ea typeface="微软雅黑" pitchFamily="34" charset="-122"/>
                      </a:endParaRPr>
                    </a:p>
                  </a:txBody>
                  <a:tcPr marL="9525" marR="9525" marT="9525" marB="0" anchor="ctr"/>
                </a:tc>
              </a:tr>
              <a:tr h="381121">
                <a:tc>
                  <a:txBody>
                    <a:bodyPr/>
                    <a:lstStyle/>
                    <a:p>
                      <a:pPr algn="just" rtl="0" fontAlgn="ctr"/>
                      <a:r>
                        <a:rPr lang="en-US" sz="1800" u="none" strike="noStrike">
                          <a:latin typeface="微软雅黑" pitchFamily="34" charset="-122"/>
                          <a:ea typeface="微软雅黑" pitchFamily="34" charset="-122"/>
                        </a:rPr>
                        <a:t>Journal of Jet Propulsion </a:t>
                      </a:r>
                      <a:endParaRPr lang="en-US" sz="1800" b="0" i="0" u="none" strike="noStrike">
                        <a:solidFill>
                          <a:srgbClr val="000000"/>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800" u="none" strike="noStrike">
                          <a:latin typeface="微软雅黑" pitchFamily="34" charset="-122"/>
                          <a:ea typeface="微软雅黑" pitchFamily="34" charset="-122"/>
                        </a:rPr>
                        <a:t>1942-1960 </a:t>
                      </a:r>
                      <a:endParaRPr lang="en-US" altLang="zh-CN" sz="1800" b="0" i="0" u="none" strike="noStrike">
                        <a:solidFill>
                          <a:srgbClr val="000000"/>
                        </a:solidFill>
                        <a:latin typeface="微软雅黑" pitchFamily="34" charset="-122"/>
                        <a:ea typeface="微软雅黑" pitchFamily="34" charset="-122"/>
                      </a:endParaRPr>
                    </a:p>
                  </a:txBody>
                  <a:tcPr marL="9525" marR="9525" marT="9525" marB="0" anchor="ctr"/>
                </a:tc>
              </a:tr>
              <a:tr h="381121">
                <a:tc>
                  <a:txBody>
                    <a:bodyPr/>
                    <a:lstStyle/>
                    <a:p>
                      <a:pPr algn="just" rtl="0" fontAlgn="ctr"/>
                      <a:r>
                        <a:rPr lang="en-US" sz="1800" u="none" strike="noStrike">
                          <a:latin typeface="微软雅黑" pitchFamily="34" charset="-122"/>
                          <a:ea typeface="微软雅黑" pitchFamily="34" charset="-122"/>
                        </a:rPr>
                        <a:t>Astronautics </a:t>
                      </a:r>
                      <a:endParaRPr lang="en-US" sz="1800" b="0" i="0" u="none" strike="noStrike">
                        <a:solidFill>
                          <a:srgbClr val="000000"/>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800" u="none" strike="noStrike" dirty="0">
                          <a:latin typeface="微软雅黑" pitchFamily="34" charset="-122"/>
                          <a:ea typeface="微软雅黑" pitchFamily="34" charset="-122"/>
                        </a:rPr>
                        <a:t>1933-1944 </a:t>
                      </a:r>
                      <a:endParaRPr lang="en-US" altLang="zh-CN" sz="1800" b="0" i="0" u="none" strike="noStrike" dirty="0">
                        <a:solidFill>
                          <a:srgbClr val="000000"/>
                        </a:solidFill>
                        <a:latin typeface="微软雅黑" pitchFamily="34" charset="-122"/>
                        <a:ea typeface="微软雅黑" pitchFamily="34" charset="-122"/>
                      </a:endParaRPr>
                    </a:p>
                  </a:txBody>
                  <a:tcPr marL="9525" marR="9525" marT="9525" marB="0" anchor="ctr"/>
                </a:tc>
              </a:tr>
            </a:tbl>
          </a:graphicData>
        </a:graphic>
      </p:graphicFrame>
      <p:sp>
        <p:nvSpPr>
          <p:cNvPr id="7" name="灯片编号占位符 6"/>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11</a:t>
            </a:fld>
            <a:endParaRPr lang="zh-CN" altLang="en-US" sz="1200" kern="1200">
              <a:solidFill>
                <a:prstClr val="black">
                  <a:tint val="75000"/>
                </a:prstClr>
              </a:solidFill>
              <a:latin typeface="Calibri"/>
              <a:ea typeface="宋体"/>
              <a:cs typeface="+mn-cs"/>
            </a:endParaRPr>
          </a:p>
        </p:txBody>
      </p:sp>
      <p:sp>
        <p:nvSpPr>
          <p:cNvPr id="8" name="页脚占位符 7"/>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714356"/>
            <a:ext cx="8229600" cy="857256"/>
          </a:xfrm>
        </p:spPr>
        <p:txBody>
          <a:bodyPr>
            <a:normAutofit/>
          </a:bodyPr>
          <a:lstStyle/>
          <a:p>
            <a:pPr marL="342900" indent="-342900" eaLnBrk="1" hangingPunct="1">
              <a:spcBef>
                <a:spcPts val="600"/>
              </a:spcBef>
            </a:pPr>
            <a:r>
              <a:rPr lang="en-US" altLang="zh-CN" sz="3600" b="1" dirty="0" err="1" smtClean="0">
                <a:solidFill>
                  <a:schemeClr val="tx1">
                    <a:lumMod val="65000"/>
                    <a:lumOff val="35000"/>
                  </a:schemeClr>
                </a:solidFill>
                <a:latin typeface="Times New Roman" pitchFamily="18" charset="0"/>
                <a:cs typeface="Times New Roman" pitchFamily="18" charset="0"/>
              </a:rPr>
              <a:t>会议录</a:t>
            </a:r>
            <a:endParaRPr lang="en-US" altLang="zh-CN" sz="3600" b="1" dirty="0" smtClean="0">
              <a:solidFill>
                <a:schemeClr val="tx1">
                  <a:lumMod val="65000"/>
                  <a:lumOff val="35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600076" y="1643050"/>
            <a:ext cx="8186766" cy="4525963"/>
          </a:xfrm>
        </p:spPr>
        <p:txBody>
          <a:bodyPr/>
          <a:lstStyle/>
          <a:p>
            <a:pPr marL="457200" indent="-457200" algn="just" eaLnBrk="1" hangingPunct="1">
              <a:lnSpc>
                <a:spcPct val="125000"/>
              </a:lnSpc>
              <a:buFont typeface="Wingdings" pitchFamily="2" charset="2"/>
              <a:buChar char="Ø"/>
            </a:pPr>
            <a:r>
              <a:rPr sz="2200" dirty="0">
                <a:solidFill>
                  <a:schemeClr val="tx2">
                    <a:lumMod val="75000"/>
                  </a:schemeClr>
                </a:solidFill>
              </a:rPr>
              <a:t>内容涵盖：</a:t>
            </a:r>
            <a:endParaRPr lang="en-US" sz="2200" dirty="0">
              <a:solidFill>
                <a:schemeClr val="tx2">
                  <a:lumMod val="75000"/>
                </a:schemeClr>
              </a:solidFill>
            </a:endParaRPr>
          </a:p>
          <a:p>
            <a:pPr marL="725488" indent="-284163" algn="just" eaLnBrk="1" hangingPunct="1">
              <a:lnSpc>
                <a:spcPct val="125000"/>
              </a:lnSpc>
            </a:pPr>
            <a:r>
              <a:rPr sz="2000" dirty="0">
                <a:solidFill>
                  <a:schemeClr val="tx2">
                    <a:lumMod val="75000"/>
                  </a:schemeClr>
                </a:solidFill>
              </a:rPr>
              <a:t>一般航空航天重点科技领域，如空气动力学、燃烧与推进、结构力学与材料、导航与控制等，</a:t>
            </a:r>
            <a:endParaRPr lang="en-US" sz="2000" dirty="0">
              <a:solidFill>
                <a:schemeClr val="tx2">
                  <a:lumMod val="75000"/>
                </a:schemeClr>
              </a:solidFill>
            </a:endParaRPr>
          </a:p>
          <a:p>
            <a:pPr marL="725488" indent="-284163" algn="just" eaLnBrk="1" hangingPunct="1">
              <a:lnSpc>
                <a:spcPct val="125000"/>
              </a:lnSpc>
            </a:pPr>
            <a:r>
              <a:rPr sz="2000" dirty="0">
                <a:solidFill>
                  <a:schemeClr val="tx2">
                    <a:lumMod val="75000"/>
                  </a:schemeClr>
                </a:solidFill>
              </a:rPr>
              <a:t>专业领域，如热物理学、激光与等离子动力学、先进测量技术与地面测试、</a:t>
            </a:r>
            <a:r>
              <a:rPr sz="2000" dirty="0" smtClean="0">
                <a:solidFill>
                  <a:schemeClr val="tx2">
                    <a:lumMod val="75000"/>
                  </a:schemeClr>
                </a:solidFill>
              </a:rPr>
              <a:t>飞行动力与航天动力学等</a:t>
            </a:r>
            <a:endParaRPr lang="en-US" altLang="zh-CN" sz="2000" dirty="0">
              <a:solidFill>
                <a:schemeClr val="tx2">
                  <a:lumMod val="75000"/>
                </a:schemeClr>
              </a:solidFill>
            </a:endParaRPr>
          </a:p>
          <a:p>
            <a:pPr algn="just" eaLnBrk="1" hangingPunct="1">
              <a:lnSpc>
                <a:spcPct val="125000"/>
              </a:lnSpc>
              <a:spcBef>
                <a:spcPts val="1800"/>
              </a:spcBef>
              <a:buFont typeface="Wingdings" pitchFamily="2" charset="2"/>
              <a:buChar char="Ø"/>
            </a:pPr>
            <a:r>
              <a:rPr lang="en-US" altLang="zh-CN" sz="2200" dirty="0" smtClean="0">
                <a:solidFill>
                  <a:schemeClr val="tx2">
                    <a:lumMod val="75000"/>
                  </a:schemeClr>
                </a:solidFill>
              </a:rPr>
              <a:t>AIAA</a:t>
            </a:r>
            <a:r>
              <a:rPr sz="2200" dirty="0" smtClean="0">
                <a:solidFill>
                  <a:schemeClr val="tx2">
                    <a:lumMod val="75000"/>
                  </a:schemeClr>
                </a:solidFill>
              </a:rPr>
              <a:t>会议录包含</a:t>
            </a:r>
            <a:r>
              <a:rPr lang="en-US" sz="2200" dirty="0" smtClean="0">
                <a:solidFill>
                  <a:schemeClr val="tx2">
                    <a:lumMod val="75000"/>
                  </a:schemeClr>
                </a:solidFill>
              </a:rPr>
              <a:t>46</a:t>
            </a:r>
            <a:r>
              <a:rPr sz="2200" dirty="0" smtClean="0">
                <a:solidFill>
                  <a:schemeClr val="tx2">
                    <a:lumMod val="75000"/>
                  </a:schemeClr>
                </a:solidFill>
              </a:rPr>
              <a:t>个类别，共计</a:t>
            </a:r>
            <a:r>
              <a:rPr lang="en-US" sz="2200" dirty="0" smtClean="0">
                <a:solidFill>
                  <a:schemeClr val="tx2">
                    <a:lumMod val="75000"/>
                  </a:schemeClr>
                </a:solidFill>
              </a:rPr>
              <a:t>949</a:t>
            </a:r>
            <a:r>
              <a:rPr sz="2200" dirty="0" smtClean="0">
                <a:solidFill>
                  <a:schemeClr val="tx2">
                    <a:lumMod val="75000"/>
                  </a:schemeClr>
                </a:solidFill>
              </a:rPr>
              <a:t>卷</a:t>
            </a:r>
            <a:r>
              <a:rPr lang="zh-CN" altLang="en-US" sz="2200" dirty="0" smtClean="0">
                <a:solidFill>
                  <a:schemeClr val="tx2">
                    <a:lumMod val="75000"/>
                  </a:schemeClr>
                </a:solidFill>
              </a:rPr>
              <a:t>，且在不断增加</a:t>
            </a:r>
            <a:endParaRPr lang="en-US" sz="2200" dirty="0" smtClean="0">
              <a:solidFill>
                <a:schemeClr val="tx2">
                  <a:lumMod val="75000"/>
                </a:schemeClr>
              </a:solidFill>
            </a:endParaRPr>
          </a:p>
          <a:p>
            <a:pPr algn="just" eaLnBrk="1" hangingPunct="1">
              <a:lnSpc>
                <a:spcPct val="125000"/>
              </a:lnSpc>
              <a:spcBef>
                <a:spcPts val="1800"/>
              </a:spcBef>
              <a:buFont typeface="Wingdings" pitchFamily="2" charset="2"/>
              <a:buChar char="Ø"/>
            </a:pPr>
            <a:r>
              <a:rPr lang="en-US" altLang="zh-CN" sz="2200" dirty="0" smtClean="0">
                <a:solidFill>
                  <a:schemeClr val="tx2">
                    <a:lumMod val="75000"/>
                  </a:schemeClr>
                </a:solidFill>
              </a:rPr>
              <a:t>每年AIAA出版20到30个会议的约6000篇会议论文</a:t>
            </a:r>
          </a:p>
          <a:p>
            <a:pPr algn="just" eaLnBrk="1" hangingPunct="1">
              <a:lnSpc>
                <a:spcPct val="125000"/>
              </a:lnSpc>
              <a:spcBef>
                <a:spcPts val="1800"/>
              </a:spcBef>
              <a:buFont typeface="Wingdings" pitchFamily="2" charset="2"/>
              <a:buChar char="Ø"/>
            </a:pPr>
            <a:r>
              <a:rPr lang="en-US" altLang="zh-CN" sz="2200" dirty="0" smtClean="0">
                <a:solidFill>
                  <a:schemeClr val="tx2">
                    <a:lumMod val="75000"/>
                  </a:schemeClr>
                </a:solidFill>
              </a:rPr>
              <a:t>数据库回溯到1963年</a:t>
            </a:r>
            <a:endParaRPr lang="en-US" altLang="zh-CN" sz="2200" dirty="0">
              <a:solidFill>
                <a:schemeClr val="tx2">
                  <a:lumMod val="75000"/>
                </a:schemeClr>
              </a:solidFill>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785794"/>
            <a:ext cx="8229600" cy="857256"/>
          </a:xfrm>
        </p:spPr>
        <p:txBody>
          <a:bodyPr>
            <a:normAutofit/>
          </a:bodyPr>
          <a:lstStyle/>
          <a:p>
            <a:pPr marL="342900" indent="-342900" eaLnBrk="1" hangingPunct="1">
              <a:spcBef>
                <a:spcPts val="600"/>
              </a:spcBef>
            </a:pPr>
            <a:r>
              <a:rPr lang="en-US" altLang="zh-CN" sz="3600" b="1" dirty="0" err="1" smtClean="0">
                <a:solidFill>
                  <a:schemeClr val="tx1">
                    <a:lumMod val="65000"/>
                    <a:lumOff val="35000"/>
                  </a:schemeClr>
                </a:solidFill>
                <a:latin typeface="微软雅黑" pitchFamily="34" charset="-122"/>
                <a:cs typeface="Times New Roman" pitchFamily="18" charset="0"/>
              </a:rPr>
              <a:t>电子书</a:t>
            </a:r>
            <a:endParaRPr lang="en-US" altLang="zh-CN" sz="3600" b="1" dirty="0" smtClean="0">
              <a:solidFill>
                <a:schemeClr val="tx1">
                  <a:lumMod val="65000"/>
                  <a:lumOff val="35000"/>
                </a:schemeClr>
              </a:solidFill>
              <a:latin typeface="微软雅黑" pitchFamily="34" charset="-122"/>
              <a:cs typeface="Times New Roman" pitchFamily="18" charset="0"/>
            </a:endParaRPr>
          </a:p>
        </p:txBody>
      </p:sp>
      <p:sp>
        <p:nvSpPr>
          <p:cNvPr id="3" name="内容占位符 2"/>
          <p:cNvSpPr>
            <a:spLocks noGrp="1"/>
          </p:cNvSpPr>
          <p:nvPr>
            <p:ph idx="1"/>
          </p:nvPr>
        </p:nvSpPr>
        <p:spPr>
          <a:xfrm>
            <a:off x="428596" y="1785926"/>
            <a:ext cx="4329114" cy="3857652"/>
          </a:xfrm>
        </p:spPr>
        <p:txBody>
          <a:bodyPr/>
          <a:lstStyle/>
          <a:p>
            <a:pPr>
              <a:lnSpc>
                <a:spcPct val="130000"/>
              </a:lnSpc>
              <a:spcBef>
                <a:spcPts val="1200"/>
              </a:spcBef>
              <a:spcAft>
                <a:spcPts val="600"/>
              </a:spcAft>
            </a:pPr>
            <a:r>
              <a:rPr sz="2000" dirty="0" smtClean="0">
                <a:solidFill>
                  <a:schemeClr val="tx2">
                    <a:lumMod val="75000"/>
                  </a:schemeClr>
                </a:solidFill>
              </a:rPr>
              <a:t>航空航天领域全球最大的专业电子书库</a:t>
            </a:r>
            <a:endParaRPr lang="en-US" sz="2000" dirty="0" smtClean="0">
              <a:solidFill>
                <a:schemeClr val="tx2">
                  <a:lumMod val="75000"/>
                </a:schemeClr>
              </a:solidFill>
            </a:endParaRPr>
          </a:p>
          <a:p>
            <a:pPr>
              <a:lnSpc>
                <a:spcPct val="130000"/>
              </a:lnSpc>
              <a:spcBef>
                <a:spcPts val="1200"/>
              </a:spcBef>
              <a:spcAft>
                <a:spcPts val="600"/>
              </a:spcAft>
            </a:pPr>
            <a:r>
              <a:rPr sz="2000" dirty="0" smtClean="0">
                <a:solidFill>
                  <a:schemeClr val="tx2">
                    <a:lumMod val="75000"/>
                  </a:schemeClr>
                </a:solidFill>
              </a:rPr>
              <a:t>收录了上世纪六十年代以来</a:t>
            </a:r>
            <a:r>
              <a:rPr lang="en-US" sz="2000" dirty="0">
                <a:solidFill>
                  <a:schemeClr val="tx2">
                    <a:lumMod val="75000"/>
                  </a:schemeClr>
                </a:solidFill>
              </a:rPr>
              <a:t>AIAA</a:t>
            </a:r>
            <a:r>
              <a:rPr sz="2000" dirty="0">
                <a:solidFill>
                  <a:schemeClr val="tx2">
                    <a:lumMod val="75000"/>
                  </a:schemeClr>
                </a:solidFill>
              </a:rPr>
              <a:t>出版社所有书籍，</a:t>
            </a:r>
            <a:r>
              <a:rPr sz="2000" dirty="0" smtClean="0">
                <a:solidFill>
                  <a:schemeClr val="tx2">
                    <a:lumMod val="75000"/>
                  </a:schemeClr>
                </a:solidFill>
              </a:rPr>
              <a:t>含现已难以购得的绝版图书</a:t>
            </a:r>
            <a:endParaRPr lang="en-US" sz="2000" dirty="0" smtClean="0">
              <a:solidFill>
                <a:schemeClr val="tx2">
                  <a:lumMod val="75000"/>
                </a:schemeClr>
              </a:solidFill>
            </a:endParaRPr>
          </a:p>
          <a:p>
            <a:pPr>
              <a:lnSpc>
                <a:spcPct val="130000"/>
              </a:lnSpc>
              <a:spcBef>
                <a:spcPts val="1200"/>
              </a:spcBef>
              <a:spcAft>
                <a:spcPts val="600"/>
              </a:spcAft>
            </a:pPr>
            <a:r>
              <a:rPr sz="2000" dirty="0" smtClean="0">
                <a:solidFill>
                  <a:schemeClr val="tx2">
                    <a:lumMod val="75000"/>
                  </a:schemeClr>
                </a:solidFill>
              </a:rPr>
              <a:t>共</a:t>
            </a:r>
            <a:r>
              <a:rPr lang="en-US" sz="2000" dirty="0" smtClean="0">
                <a:solidFill>
                  <a:schemeClr val="tx2">
                    <a:lumMod val="75000"/>
                  </a:schemeClr>
                </a:solidFill>
              </a:rPr>
              <a:t>291</a:t>
            </a:r>
            <a:r>
              <a:rPr sz="2000" dirty="0" smtClean="0">
                <a:solidFill>
                  <a:schemeClr val="tx2">
                    <a:lumMod val="75000"/>
                  </a:schemeClr>
                </a:solidFill>
              </a:rPr>
              <a:t>种</a:t>
            </a:r>
            <a:r>
              <a:rPr sz="2000" dirty="0">
                <a:solidFill>
                  <a:schemeClr val="tx2">
                    <a:lumMod val="75000"/>
                  </a:schemeClr>
                </a:solidFill>
              </a:rPr>
              <a:t>，可回溯至</a:t>
            </a:r>
            <a:r>
              <a:rPr lang="en-US" sz="2000" dirty="0">
                <a:solidFill>
                  <a:schemeClr val="tx2">
                    <a:lumMod val="75000"/>
                  </a:schemeClr>
                </a:solidFill>
              </a:rPr>
              <a:t>1960</a:t>
            </a:r>
            <a:r>
              <a:rPr sz="2000" dirty="0" smtClean="0">
                <a:solidFill>
                  <a:schemeClr val="tx2">
                    <a:lumMod val="75000"/>
                  </a:schemeClr>
                </a:solidFill>
              </a:rPr>
              <a:t>年</a:t>
            </a:r>
            <a:r>
              <a:rPr lang="zh-CN" altLang="en-US" sz="2000" dirty="0" smtClean="0">
                <a:solidFill>
                  <a:schemeClr val="tx2">
                    <a:lumMod val="75000"/>
                  </a:schemeClr>
                </a:solidFill>
              </a:rPr>
              <a:t>，</a:t>
            </a:r>
            <a:r>
              <a:rPr lang="en-US" altLang="zh-CN" sz="2000" b="1" u="sng" dirty="0" smtClean="0">
                <a:solidFill>
                  <a:schemeClr val="tx2">
                    <a:lumMod val="75000"/>
                  </a:schemeClr>
                </a:solidFill>
              </a:rPr>
              <a:t>2016</a:t>
            </a:r>
            <a:r>
              <a:rPr lang="zh-CN" altLang="en-US" sz="2000" b="1" u="sng" dirty="0" smtClean="0">
                <a:solidFill>
                  <a:schemeClr val="tx2">
                    <a:lumMod val="75000"/>
                  </a:schemeClr>
                </a:solidFill>
              </a:rPr>
              <a:t>年增加</a:t>
            </a:r>
            <a:r>
              <a:rPr lang="en-US" altLang="zh-CN" sz="2000" b="1" u="sng" dirty="0" smtClean="0">
                <a:solidFill>
                  <a:schemeClr val="tx2">
                    <a:lumMod val="75000"/>
                  </a:schemeClr>
                </a:solidFill>
              </a:rPr>
              <a:t>10</a:t>
            </a:r>
            <a:r>
              <a:rPr lang="zh-CN" altLang="en-US" sz="2000" b="1" u="sng" dirty="0" smtClean="0">
                <a:solidFill>
                  <a:schemeClr val="tx2">
                    <a:lumMod val="75000"/>
                  </a:schemeClr>
                </a:solidFill>
              </a:rPr>
              <a:t>种电</a:t>
            </a:r>
            <a:r>
              <a:rPr lang="zh-CN" altLang="en-US" sz="2000" b="1" u="sng" dirty="0" smtClean="0">
                <a:solidFill>
                  <a:schemeClr val="tx2">
                    <a:lumMod val="75000"/>
                  </a:schemeClr>
                </a:solidFill>
              </a:rPr>
              <a:t>子书</a:t>
            </a:r>
            <a:r>
              <a:rPr lang="zh-CN" altLang="en-US" sz="2000" dirty="0" smtClean="0">
                <a:solidFill>
                  <a:schemeClr val="tx2">
                    <a:lumMod val="75000"/>
                  </a:schemeClr>
                </a:solidFill>
              </a:rPr>
              <a:t>。</a:t>
            </a:r>
            <a:endParaRPr lang="en-US" sz="2000" dirty="0" smtClean="0">
              <a:solidFill>
                <a:schemeClr val="tx2">
                  <a:lumMod val="75000"/>
                </a:schemeClr>
              </a:solidFill>
            </a:endParaRPr>
          </a:p>
          <a:p>
            <a:pPr>
              <a:lnSpc>
                <a:spcPct val="130000"/>
              </a:lnSpc>
              <a:spcBef>
                <a:spcPts val="1200"/>
              </a:spcBef>
              <a:spcAft>
                <a:spcPts val="600"/>
              </a:spcAft>
            </a:pPr>
            <a:r>
              <a:rPr sz="2000" dirty="0" smtClean="0">
                <a:solidFill>
                  <a:schemeClr val="tx2">
                    <a:lumMod val="75000"/>
                  </a:schemeClr>
                </a:solidFill>
              </a:rPr>
              <a:t>分</a:t>
            </a:r>
            <a:r>
              <a:rPr lang="en-US" sz="2000" dirty="0">
                <a:solidFill>
                  <a:schemeClr val="tx2">
                    <a:lumMod val="75000"/>
                  </a:schemeClr>
                </a:solidFill>
              </a:rPr>
              <a:t>3</a:t>
            </a:r>
            <a:r>
              <a:rPr sz="2000" dirty="0">
                <a:solidFill>
                  <a:schemeClr val="tx2">
                    <a:lumMod val="75000"/>
                  </a:schemeClr>
                </a:solidFill>
              </a:rPr>
              <a:t>个系列，涉及</a:t>
            </a:r>
            <a:r>
              <a:rPr lang="en-US" sz="2000" dirty="0">
                <a:solidFill>
                  <a:schemeClr val="tx2">
                    <a:lumMod val="75000"/>
                  </a:schemeClr>
                </a:solidFill>
              </a:rPr>
              <a:t>7</a:t>
            </a:r>
            <a:r>
              <a:rPr sz="2000" dirty="0" smtClean="0">
                <a:solidFill>
                  <a:schemeClr val="tx2">
                    <a:lumMod val="75000"/>
                  </a:schemeClr>
                </a:solidFill>
              </a:rPr>
              <a:t>大领域</a:t>
            </a:r>
            <a:endParaRPr sz="2000" dirty="0">
              <a:solidFill>
                <a:schemeClr val="tx2">
                  <a:lumMod val="75000"/>
                </a:schemeClr>
              </a:solidFill>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13</a:t>
            </a:fld>
            <a:endParaRPr lang="en-US"/>
          </a:p>
        </p:txBody>
      </p:sp>
      <p:pic>
        <p:nvPicPr>
          <p:cNvPr id="6145" name="Picture 1" descr="E:\资料\AIAA\资料\电子书\素材\4.476433.cover.jpg"/>
          <p:cNvPicPr>
            <a:picLocks noChangeAspect="1" noChangeArrowheads="1"/>
          </p:cNvPicPr>
          <p:nvPr/>
        </p:nvPicPr>
        <p:blipFill>
          <a:blip r:embed="rId2" cstate="print"/>
          <a:srcRect/>
          <a:stretch>
            <a:fillRect/>
          </a:stretch>
        </p:blipFill>
        <p:spPr bwMode="auto">
          <a:xfrm rot="20174216">
            <a:off x="5346681" y="1486181"/>
            <a:ext cx="1418423" cy="2016000"/>
          </a:xfrm>
          <a:prstGeom prst="rect">
            <a:avLst/>
          </a:prstGeom>
          <a:noFill/>
        </p:spPr>
      </p:pic>
      <p:pic>
        <p:nvPicPr>
          <p:cNvPr id="9" name="图片 8" descr="E:\资料\AIAA\资料\电子书\素材\4.475252.cover.jpg"/>
          <p:cNvPicPr/>
          <p:nvPr/>
        </p:nvPicPr>
        <p:blipFill>
          <a:blip r:embed="rId3" cstate="print"/>
          <a:srcRect/>
          <a:stretch>
            <a:fillRect/>
          </a:stretch>
        </p:blipFill>
        <p:spPr bwMode="auto">
          <a:xfrm rot="2534884">
            <a:off x="7196028" y="1371909"/>
            <a:ext cx="1459858" cy="2016000"/>
          </a:xfrm>
          <a:prstGeom prst="rect">
            <a:avLst/>
          </a:prstGeom>
          <a:noFill/>
          <a:ln w="9525">
            <a:noFill/>
            <a:miter lim="800000"/>
            <a:headEnd/>
            <a:tailEnd/>
          </a:ln>
        </p:spPr>
      </p:pic>
      <p:pic>
        <p:nvPicPr>
          <p:cNvPr id="6147" name="Picture 3" descr="E:\资料\AIAA\资料\电子书\素材\4.475627.cover.jpg"/>
          <p:cNvPicPr>
            <a:picLocks noChangeAspect="1" noChangeArrowheads="1"/>
          </p:cNvPicPr>
          <p:nvPr/>
        </p:nvPicPr>
        <p:blipFill>
          <a:blip r:embed="rId4" cstate="print"/>
          <a:srcRect/>
          <a:stretch>
            <a:fillRect/>
          </a:stretch>
        </p:blipFill>
        <p:spPr bwMode="auto">
          <a:xfrm>
            <a:off x="6072198" y="2857496"/>
            <a:ext cx="1714512" cy="1413060"/>
          </a:xfrm>
          <a:prstGeom prst="rect">
            <a:avLst/>
          </a:prstGeom>
          <a:noFill/>
        </p:spPr>
      </p:pic>
      <p:pic>
        <p:nvPicPr>
          <p:cNvPr id="6146" name="Picture 2" descr="E:\资料\AIAA\资料\电子书\素材\4.101717.cover.jpg"/>
          <p:cNvPicPr>
            <a:picLocks noChangeAspect="1" noChangeArrowheads="1"/>
          </p:cNvPicPr>
          <p:nvPr/>
        </p:nvPicPr>
        <p:blipFill>
          <a:blip r:embed="rId5" cstate="print"/>
          <a:srcRect/>
          <a:stretch>
            <a:fillRect/>
          </a:stretch>
        </p:blipFill>
        <p:spPr bwMode="auto">
          <a:xfrm rot="1790793">
            <a:off x="4979639" y="4005276"/>
            <a:ext cx="1417721" cy="2016000"/>
          </a:xfrm>
          <a:prstGeom prst="rect">
            <a:avLst/>
          </a:prstGeom>
          <a:noFill/>
        </p:spPr>
      </p:pic>
      <p:pic>
        <p:nvPicPr>
          <p:cNvPr id="7" name="图片 6" descr="E:\资料\AIAA\资料\电子书\素材\4.754405.cover.jpg"/>
          <p:cNvPicPr/>
          <p:nvPr/>
        </p:nvPicPr>
        <p:blipFill>
          <a:blip r:embed="rId6" cstate="print"/>
          <a:srcRect/>
          <a:stretch>
            <a:fillRect/>
          </a:stretch>
        </p:blipFill>
        <p:spPr bwMode="auto">
          <a:xfrm rot="19377167">
            <a:off x="6974423" y="4196057"/>
            <a:ext cx="1324636" cy="2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714356"/>
            <a:ext cx="2643206" cy="857256"/>
          </a:xfrm>
        </p:spPr>
        <p:txBody>
          <a:bodyPr>
            <a:normAutofit/>
          </a:bodyPr>
          <a:lstStyle/>
          <a:p>
            <a:pPr algn="l" eaLnBrk="1" hangingPunct="1"/>
            <a:r>
              <a:rPr lang="en-US" altLang="zh-CN" sz="3000" b="1" dirty="0" err="1" smtClean="0">
                <a:solidFill>
                  <a:schemeClr val="tx1">
                    <a:lumMod val="50000"/>
                    <a:lumOff val="50000"/>
                  </a:schemeClr>
                </a:solidFill>
                <a:latin typeface="Times New Roman" pitchFamily="18" charset="0"/>
                <a:cs typeface="Times New Roman" pitchFamily="18" charset="0"/>
              </a:rPr>
              <a:t>三个系列</a:t>
            </a:r>
            <a:endParaRPr sz="3000" b="1" dirty="0">
              <a:solidFill>
                <a:schemeClr val="tx1">
                  <a:lumMod val="50000"/>
                  <a:lumOff val="50000"/>
                </a:schemeClr>
              </a:solidFill>
              <a:latin typeface="Times New Roman" pitchFamily="18" charset="0"/>
              <a:cs typeface="Times New Roman" pitchFamily="18" charset="0"/>
            </a:endParaRPr>
          </a:p>
        </p:txBody>
      </p:sp>
      <p:sp>
        <p:nvSpPr>
          <p:cNvPr id="3" name="内容占位符 2"/>
          <p:cNvSpPr>
            <a:spLocks noGrp="1"/>
          </p:cNvSpPr>
          <p:nvPr>
            <p:ph idx="1"/>
          </p:nvPr>
        </p:nvSpPr>
        <p:spPr>
          <a:xfrm>
            <a:off x="457200" y="1428736"/>
            <a:ext cx="5829312" cy="4525963"/>
          </a:xfrm>
        </p:spPr>
        <p:txBody>
          <a:bodyPr/>
          <a:lstStyle/>
          <a:p>
            <a:pPr marL="365125" indent="-365125" algn="just" eaLnBrk="1" hangingPunct="1">
              <a:lnSpc>
                <a:spcPct val="150000"/>
              </a:lnSpc>
              <a:spcBef>
                <a:spcPts val="1200"/>
              </a:spcBef>
              <a:buFont typeface="Wingdings" pitchFamily="2" charset="2"/>
              <a:buChar char="Ø"/>
            </a:pPr>
            <a:r>
              <a:rPr lang="en-US" altLang="zh-CN" sz="2000" dirty="0">
                <a:solidFill>
                  <a:schemeClr val="tx2">
                    <a:lumMod val="75000"/>
                  </a:schemeClr>
                </a:solidFill>
                <a:latin typeface="Times New Roman" pitchFamily="18" charset="0"/>
                <a:cs typeface="Times New Roman" pitchFamily="18" charset="0"/>
              </a:rPr>
              <a:t>Progress in Aeronautics and </a:t>
            </a:r>
            <a:r>
              <a:rPr lang="en-US" altLang="zh-CN" sz="2000" dirty="0" smtClean="0">
                <a:solidFill>
                  <a:schemeClr val="tx2">
                    <a:lumMod val="75000"/>
                  </a:schemeClr>
                </a:solidFill>
                <a:latin typeface="Times New Roman" pitchFamily="18" charset="0"/>
                <a:cs typeface="Times New Roman" pitchFamily="18" charset="0"/>
              </a:rPr>
              <a:t>Astronautics，前沿系列，215种</a:t>
            </a:r>
          </a:p>
          <a:p>
            <a:pPr indent="22225" algn="just">
              <a:buNone/>
            </a:pPr>
            <a:r>
              <a:rPr lang="en-US" altLang="zh-CN" sz="1800" dirty="0" smtClean="0">
                <a:solidFill>
                  <a:schemeClr val="tx2">
                    <a:lumMod val="75000"/>
                  </a:schemeClr>
                </a:solidFill>
              </a:rPr>
              <a:t>---- </a:t>
            </a:r>
            <a:r>
              <a:rPr sz="1800" dirty="0" smtClean="0">
                <a:solidFill>
                  <a:schemeClr val="tx2">
                    <a:lumMod val="75000"/>
                  </a:schemeClr>
                </a:solidFill>
              </a:rPr>
              <a:t>关注于航空航天科学</a:t>
            </a:r>
            <a:r>
              <a:rPr sz="1800" dirty="0">
                <a:solidFill>
                  <a:schemeClr val="tx2">
                    <a:lumMod val="75000"/>
                  </a:schemeClr>
                </a:solidFill>
              </a:rPr>
              <a:t>、工程、技术领域某个特定研究主题的最新研究成果。</a:t>
            </a:r>
          </a:p>
          <a:p>
            <a:pPr marL="365125" indent="-365125" algn="just" eaLnBrk="1" hangingPunct="1">
              <a:lnSpc>
                <a:spcPct val="150000"/>
              </a:lnSpc>
              <a:spcBef>
                <a:spcPts val="1200"/>
              </a:spcBef>
              <a:buFont typeface="Wingdings" pitchFamily="2" charset="2"/>
              <a:buChar char="Ø"/>
            </a:pPr>
            <a:r>
              <a:rPr lang="en-US" altLang="zh-CN" sz="2000" dirty="0">
                <a:solidFill>
                  <a:schemeClr val="tx2">
                    <a:lumMod val="75000"/>
                  </a:schemeClr>
                </a:solidFill>
                <a:latin typeface="Times New Roman" pitchFamily="18" charset="0"/>
                <a:cs typeface="Times New Roman" pitchFamily="18" charset="0"/>
              </a:rPr>
              <a:t>AIAA Education Series，教育系列</a:t>
            </a:r>
            <a:r>
              <a:rPr lang="en-US" altLang="zh-CN" sz="2000" dirty="0" smtClean="0">
                <a:solidFill>
                  <a:schemeClr val="tx2">
                    <a:lumMod val="75000"/>
                  </a:schemeClr>
                </a:solidFill>
                <a:latin typeface="Times New Roman" pitchFamily="18" charset="0"/>
                <a:cs typeface="Times New Roman" pitchFamily="18" charset="0"/>
              </a:rPr>
              <a:t>，40种</a:t>
            </a:r>
            <a:endParaRPr lang="en-US" altLang="zh-CN" sz="2000" dirty="0">
              <a:solidFill>
                <a:schemeClr val="tx2">
                  <a:lumMod val="75000"/>
                </a:schemeClr>
              </a:solidFill>
              <a:latin typeface="Times New Roman" pitchFamily="18" charset="0"/>
              <a:cs typeface="Times New Roman" pitchFamily="18" charset="0"/>
            </a:endParaRPr>
          </a:p>
          <a:p>
            <a:pPr indent="22225" algn="just">
              <a:buNone/>
            </a:pPr>
            <a:r>
              <a:rPr lang="en-US" altLang="zh-CN" sz="1800" dirty="0" smtClean="0">
                <a:solidFill>
                  <a:schemeClr val="tx2">
                    <a:lumMod val="75000"/>
                  </a:schemeClr>
                </a:solidFill>
              </a:rPr>
              <a:t>---- </a:t>
            </a:r>
            <a:r>
              <a:rPr sz="1800" dirty="0" smtClean="0">
                <a:solidFill>
                  <a:schemeClr val="tx2">
                    <a:lumMod val="75000"/>
                  </a:schemeClr>
                </a:solidFill>
              </a:rPr>
              <a:t>讨论基论和概念</a:t>
            </a:r>
            <a:r>
              <a:rPr sz="1800" dirty="0">
                <a:solidFill>
                  <a:schemeClr val="tx2">
                    <a:lumMod val="75000"/>
                  </a:schemeClr>
                </a:solidFill>
              </a:rPr>
              <a:t>，可作为学科指南，用于本科和研究生水平的教学，以及专业人员了解新领域的基本阅读。</a:t>
            </a:r>
          </a:p>
          <a:p>
            <a:pPr marL="365125" indent="-365125" algn="just" eaLnBrk="1" hangingPunct="1">
              <a:lnSpc>
                <a:spcPct val="150000"/>
              </a:lnSpc>
              <a:spcBef>
                <a:spcPts val="1200"/>
              </a:spcBef>
              <a:buFont typeface="Wingdings" pitchFamily="2" charset="2"/>
              <a:buChar char="Ø"/>
            </a:pPr>
            <a:r>
              <a:rPr lang="en-US" altLang="zh-CN" sz="2000" dirty="0">
                <a:solidFill>
                  <a:schemeClr val="tx2">
                    <a:lumMod val="75000"/>
                  </a:schemeClr>
                </a:solidFill>
                <a:latin typeface="Times New Roman" pitchFamily="18" charset="0"/>
                <a:cs typeface="Times New Roman" pitchFamily="18" charset="0"/>
              </a:rPr>
              <a:t>Library of </a:t>
            </a:r>
            <a:r>
              <a:rPr lang="en-US" altLang="zh-CN" sz="2000" dirty="0" smtClean="0">
                <a:solidFill>
                  <a:schemeClr val="tx2">
                    <a:lumMod val="75000"/>
                  </a:schemeClr>
                </a:solidFill>
                <a:latin typeface="Times New Roman" pitchFamily="18" charset="0"/>
                <a:cs typeface="Times New Roman" pitchFamily="18" charset="0"/>
              </a:rPr>
              <a:t>Flight，飞行文库系列，46种</a:t>
            </a:r>
          </a:p>
          <a:p>
            <a:pPr indent="22225" algn="just">
              <a:buNone/>
            </a:pPr>
            <a:r>
              <a:rPr lang="en-US" altLang="zh-CN" sz="1800" dirty="0" smtClean="0">
                <a:solidFill>
                  <a:schemeClr val="tx2">
                    <a:lumMod val="75000"/>
                  </a:schemeClr>
                </a:solidFill>
              </a:rPr>
              <a:t>---- </a:t>
            </a:r>
            <a:r>
              <a:rPr sz="1800" dirty="0" smtClean="0">
                <a:solidFill>
                  <a:schemeClr val="tx2">
                    <a:lumMod val="75000"/>
                  </a:schemeClr>
                </a:solidFill>
              </a:rPr>
              <a:t>主题涵盖</a:t>
            </a:r>
            <a:r>
              <a:rPr sz="1800" dirty="0">
                <a:solidFill>
                  <a:schemeClr val="tx2">
                    <a:lumMod val="75000"/>
                  </a:schemeClr>
                </a:solidFill>
              </a:rPr>
              <a:t>：航空航天发展史和经济学，飞行器和空间项目的设计、研发和管理。包括工具书、案例研究及一般图书</a:t>
            </a:r>
            <a:r>
              <a:rPr sz="1800" dirty="0" smtClean="0">
                <a:solidFill>
                  <a:schemeClr val="tx2">
                    <a:lumMod val="75000"/>
                  </a:schemeClr>
                </a:solidFill>
              </a:rPr>
              <a:t>。</a:t>
            </a:r>
            <a:endParaRPr sz="1800" dirty="0">
              <a:solidFill>
                <a:schemeClr val="tx2">
                  <a:lumMod val="75000"/>
                </a:schemeClr>
              </a:solidFill>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14</a:t>
            </a:fld>
            <a:endParaRPr lang="en-US"/>
          </a:p>
        </p:txBody>
      </p:sp>
      <p:pic>
        <p:nvPicPr>
          <p:cNvPr id="4103" name="Picture 7" descr="E:\资料\AIAA\资料\电子书\素材\cover (2).png"/>
          <p:cNvPicPr>
            <a:picLocks noChangeAspect="1" noChangeArrowheads="1"/>
          </p:cNvPicPr>
          <p:nvPr/>
        </p:nvPicPr>
        <p:blipFill>
          <a:blip r:embed="rId2" cstate="print"/>
          <a:srcRect/>
          <a:stretch>
            <a:fillRect/>
          </a:stretch>
        </p:blipFill>
        <p:spPr bwMode="auto">
          <a:xfrm>
            <a:off x="7500958" y="1857364"/>
            <a:ext cx="1000132" cy="1260000"/>
          </a:xfrm>
          <a:prstGeom prst="rect">
            <a:avLst/>
          </a:prstGeom>
          <a:noFill/>
        </p:spPr>
      </p:pic>
      <p:pic>
        <p:nvPicPr>
          <p:cNvPr id="4107" name="Picture 11" descr="E:\资料\AIAA\资料\电子书\素材\cover.png"/>
          <p:cNvPicPr>
            <a:picLocks noChangeAspect="1" noChangeArrowheads="1"/>
          </p:cNvPicPr>
          <p:nvPr/>
        </p:nvPicPr>
        <p:blipFill>
          <a:blip r:embed="rId3" cstate="print"/>
          <a:srcRect/>
          <a:stretch>
            <a:fillRect/>
          </a:stretch>
        </p:blipFill>
        <p:spPr bwMode="auto">
          <a:xfrm>
            <a:off x="6500826" y="3286124"/>
            <a:ext cx="1071570" cy="1368000"/>
          </a:xfrm>
          <a:prstGeom prst="rect">
            <a:avLst/>
          </a:prstGeom>
          <a:noFill/>
        </p:spPr>
      </p:pic>
      <p:pic>
        <p:nvPicPr>
          <p:cNvPr id="4108" name="Picture 12" descr="E:\资料\AIAA\资料\电子书\素材\cover (1).png"/>
          <p:cNvPicPr>
            <a:picLocks noChangeAspect="1" noChangeArrowheads="1"/>
          </p:cNvPicPr>
          <p:nvPr/>
        </p:nvPicPr>
        <p:blipFill>
          <a:blip r:embed="rId4" cstate="print"/>
          <a:srcRect/>
          <a:stretch>
            <a:fillRect/>
          </a:stretch>
        </p:blipFill>
        <p:spPr bwMode="auto">
          <a:xfrm>
            <a:off x="7358082" y="4572008"/>
            <a:ext cx="1237500" cy="1080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785794"/>
            <a:ext cx="2357454" cy="857256"/>
          </a:xfrm>
        </p:spPr>
        <p:txBody>
          <a:bodyPr>
            <a:normAutofit/>
          </a:bodyPr>
          <a:lstStyle/>
          <a:p>
            <a:pPr algn="l"/>
            <a:r>
              <a:rPr lang="en-US" altLang="zh-CN" sz="3000" b="1" dirty="0" err="1" smtClean="0">
                <a:solidFill>
                  <a:schemeClr val="tx1">
                    <a:lumMod val="50000"/>
                    <a:lumOff val="50000"/>
                  </a:schemeClr>
                </a:solidFill>
                <a:latin typeface="Times New Roman" pitchFamily="18" charset="0"/>
                <a:cs typeface="Times New Roman" pitchFamily="18" charset="0"/>
              </a:rPr>
              <a:t>七大领域</a:t>
            </a:r>
            <a:endParaRPr sz="3000" b="1" dirty="0" smtClean="0">
              <a:solidFill>
                <a:schemeClr val="tx1">
                  <a:lumMod val="50000"/>
                  <a:lumOff val="50000"/>
                </a:schemeClr>
              </a:solidFill>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15</a:t>
            </a:fld>
            <a:endParaRPr lang="en-US"/>
          </a:p>
        </p:txBody>
      </p:sp>
      <p:graphicFrame>
        <p:nvGraphicFramePr>
          <p:cNvPr id="6" name="表格 5"/>
          <p:cNvGraphicFramePr>
            <a:graphicFrameLocks noGrp="1"/>
          </p:cNvGraphicFramePr>
          <p:nvPr/>
        </p:nvGraphicFramePr>
        <p:xfrm>
          <a:off x="642910" y="1714486"/>
          <a:ext cx="8072494" cy="3888000"/>
        </p:xfrm>
        <a:graphic>
          <a:graphicData uri="http://schemas.openxmlformats.org/drawingml/2006/table">
            <a:tbl>
              <a:tblPr>
                <a:tableStyleId>{7DF18680-E054-41AD-8BC1-D1AEF772440D}</a:tableStyleId>
              </a:tblPr>
              <a:tblGrid>
                <a:gridCol w="4457424"/>
                <a:gridCol w="3615070"/>
              </a:tblGrid>
              <a:tr h="972000">
                <a:tc>
                  <a:txBody>
                    <a:bodyPr/>
                    <a:lstStyle/>
                    <a:p>
                      <a:pPr algn="just">
                        <a:lnSpc>
                          <a:spcPts val="3300"/>
                        </a:lnSpc>
                        <a:spcAft>
                          <a:spcPts val="0"/>
                        </a:spcAft>
                      </a:pPr>
                      <a:r>
                        <a:rPr lang="en-US" sz="2000" kern="100" dirty="0">
                          <a:latin typeface="微软雅黑" pitchFamily="34" charset="-122"/>
                          <a:ea typeface="微软雅黑" pitchFamily="34" charset="-122"/>
                        </a:rPr>
                        <a:t>Aircraft </a:t>
                      </a:r>
                      <a:r>
                        <a:rPr lang="en-US" sz="2000" kern="100" dirty="0" smtClean="0">
                          <a:latin typeface="微软雅黑" pitchFamily="34" charset="-122"/>
                          <a:ea typeface="微软雅黑" pitchFamily="34" charset="-122"/>
                        </a:rPr>
                        <a:t>Design</a:t>
                      </a:r>
                    </a:p>
                    <a:p>
                      <a:pPr algn="just">
                        <a:lnSpc>
                          <a:spcPts val="3300"/>
                        </a:lnSpc>
                        <a:spcAft>
                          <a:spcPts val="0"/>
                        </a:spcAft>
                      </a:pPr>
                      <a:r>
                        <a:rPr lang="zh-CN" sz="2000" kern="100" dirty="0" smtClean="0">
                          <a:latin typeface="微软雅黑" pitchFamily="34" charset="-122"/>
                          <a:ea typeface="微软雅黑" pitchFamily="34" charset="-122"/>
                        </a:rPr>
                        <a:t>飞行器</a:t>
                      </a:r>
                      <a:r>
                        <a:rPr lang="zh-CN" sz="2000" kern="100" dirty="0">
                          <a:latin typeface="微软雅黑" pitchFamily="34" charset="-122"/>
                          <a:ea typeface="微软雅黑" pitchFamily="34" charset="-122"/>
                        </a:rPr>
                        <a:t>设计</a:t>
                      </a:r>
                      <a:endParaRPr lang="zh-CN" sz="2000" kern="100" dirty="0">
                        <a:latin typeface="微软雅黑" pitchFamily="34" charset="-122"/>
                        <a:ea typeface="微软雅黑" pitchFamily="34" charset="-122"/>
                        <a:cs typeface="Times New Roman" pitchFamily="18" charset="0"/>
                      </a:endParaRPr>
                    </a:p>
                  </a:txBody>
                  <a:tcPr marL="68580" marR="68580" marT="0" marB="0" anchor="ctr"/>
                </a:tc>
                <a:tc>
                  <a:txBody>
                    <a:bodyPr/>
                    <a:lstStyle/>
                    <a:p>
                      <a:pPr algn="just">
                        <a:lnSpc>
                          <a:spcPts val="3300"/>
                        </a:lnSpc>
                        <a:spcAft>
                          <a:spcPts val="0"/>
                        </a:spcAft>
                      </a:pPr>
                      <a:r>
                        <a:rPr lang="en-US" sz="2000" kern="100" dirty="0">
                          <a:latin typeface="微软雅黑" pitchFamily="34" charset="-122"/>
                          <a:ea typeface="微软雅黑" pitchFamily="34" charset="-122"/>
                        </a:rPr>
                        <a:t>Spacecraft </a:t>
                      </a:r>
                      <a:r>
                        <a:rPr lang="en-US" sz="2000" kern="100" dirty="0" smtClean="0">
                          <a:latin typeface="微软雅黑" pitchFamily="34" charset="-122"/>
                          <a:ea typeface="微软雅黑" pitchFamily="34" charset="-122"/>
                        </a:rPr>
                        <a:t>Design</a:t>
                      </a:r>
                    </a:p>
                    <a:p>
                      <a:pPr algn="just">
                        <a:lnSpc>
                          <a:spcPts val="3300"/>
                        </a:lnSpc>
                        <a:spcAft>
                          <a:spcPts val="0"/>
                        </a:spcAft>
                      </a:pPr>
                      <a:r>
                        <a:rPr lang="zh-CN" sz="2000" kern="100" dirty="0" smtClean="0">
                          <a:latin typeface="微软雅黑" pitchFamily="34" charset="-122"/>
                          <a:ea typeface="微软雅黑" pitchFamily="34" charset="-122"/>
                        </a:rPr>
                        <a:t>太空船</a:t>
                      </a:r>
                      <a:r>
                        <a:rPr lang="zh-CN" sz="2000" kern="100" dirty="0">
                          <a:latin typeface="微软雅黑" pitchFamily="34" charset="-122"/>
                          <a:ea typeface="微软雅黑" pitchFamily="34" charset="-122"/>
                        </a:rPr>
                        <a:t>设计</a:t>
                      </a:r>
                      <a:endParaRPr lang="zh-CN" sz="2000" kern="100" dirty="0">
                        <a:latin typeface="微软雅黑" pitchFamily="34" charset="-122"/>
                        <a:ea typeface="微软雅黑" pitchFamily="34" charset="-122"/>
                        <a:cs typeface="Times New Roman" pitchFamily="18" charset="0"/>
                      </a:endParaRPr>
                    </a:p>
                  </a:txBody>
                  <a:tcPr marL="68580" marR="68580" marT="0" marB="0" anchor="ctr"/>
                </a:tc>
              </a:tr>
              <a:tr h="972000">
                <a:tc>
                  <a:txBody>
                    <a:bodyPr/>
                    <a:lstStyle/>
                    <a:p>
                      <a:pPr algn="just">
                        <a:lnSpc>
                          <a:spcPts val="3300"/>
                        </a:lnSpc>
                        <a:spcAft>
                          <a:spcPts val="0"/>
                        </a:spcAft>
                      </a:pPr>
                      <a:r>
                        <a:rPr lang="en-US" sz="2000" kern="100" dirty="0">
                          <a:latin typeface="微软雅黑" pitchFamily="34" charset="-122"/>
                          <a:ea typeface="微软雅黑" pitchFamily="34" charset="-122"/>
                        </a:rPr>
                        <a:t>Aerospace </a:t>
                      </a:r>
                      <a:r>
                        <a:rPr lang="en-US" sz="2000" kern="100" dirty="0" smtClean="0">
                          <a:latin typeface="微软雅黑" pitchFamily="34" charset="-122"/>
                          <a:ea typeface="微软雅黑" pitchFamily="34" charset="-122"/>
                        </a:rPr>
                        <a:t>Sciences</a:t>
                      </a:r>
                    </a:p>
                    <a:p>
                      <a:pPr algn="just">
                        <a:lnSpc>
                          <a:spcPts val="3300"/>
                        </a:lnSpc>
                        <a:spcAft>
                          <a:spcPts val="0"/>
                        </a:spcAft>
                      </a:pPr>
                      <a:r>
                        <a:rPr lang="zh-CN" sz="2000" kern="100" dirty="0" smtClean="0">
                          <a:latin typeface="微软雅黑" pitchFamily="34" charset="-122"/>
                          <a:ea typeface="微软雅黑" pitchFamily="34" charset="-122"/>
                        </a:rPr>
                        <a:t>航空</a:t>
                      </a:r>
                      <a:r>
                        <a:rPr lang="zh-CN" sz="2000" kern="100" dirty="0">
                          <a:latin typeface="微软雅黑" pitchFamily="34" charset="-122"/>
                          <a:ea typeface="微软雅黑" pitchFamily="34" charset="-122"/>
                        </a:rPr>
                        <a:t>航天科学</a:t>
                      </a:r>
                      <a:endParaRPr lang="zh-CN" sz="2000" kern="100" dirty="0">
                        <a:latin typeface="微软雅黑" pitchFamily="34" charset="-122"/>
                        <a:ea typeface="微软雅黑" pitchFamily="34" charset="-122"/>
                        <a:cs typeface="Times New Roman" pitchFamily="18" charset="0"/>
                      </a:endParaRPr>
                    </a:p>
                  </a:txBody>
                  <a:tcPr marL="68580" marR="68580" marT="0" marB="0" anchor="ctr"/>
                </a:tc>
                <a:tc>
                  <a:txBody>
                    <a:bodyPr/>
                    <a:lstStyle/>
                    <a:p>
                      <a:pPr algn="just">
                        <a:lnSpc>
                          <a:spcPts val="3300"/>
                        </a:lnSpc>
                        <a:spcAft>
                          <a:spcPts val="0"/>
                        </a:spcAft>
                      </a:pPr>
                      <a:r>
                        <a:rPr lang="en-US" sz="2000" kern="100" dirty="0">
                          <a:latin typeface="微软雅黑" pitchFamily="34" charset="-122"/>
                          <a:ea typeface="微软雅黑" pitchFamily="34" charset="-122"/>
                        </a:rPr>
                        <a:t>Structures and </a:t>
                      </a:r>
                      <a:r>
                        <a:rPr lang="en-US" sz="2000" kern="100" dirty="0" smtClean="0">
                          <a:latin typeface="微软雅黑" pitchFamily="34" charset="-122"/>
                          <a:ea typeface="微软雅黑" pitchFamily="34" charset="-122"/>
                        </a:rPr>
                        <a:t>Materials</a:t>
                      </a:r>
                    </a:p>
                    <a:p>
                      <a:pPr algn="just">
                        <a:lnSpc>
                          <a:spcPts val="3300"/>
                        </a:lnSpc>
                        <a:spcAft>
                          <a:spcPts val="0"/>
                        </a:spcAft>
                      </a:pPr>
                      <a:r>
                        <a:rPr lang="zh-CN" sz="2000" kern="100" dirty="0" smtClean="0">
                          <a:latin typeface="微软雅黑" pitchFamily="34" charset="-122"/>
                          <a:ea typeface="微软雅黑" pitchFamily="34" charset="-122"/>
                        </a:rPr>
                        <a:t>结构</a:t>
                      </a:r>
                      <a:r>
                        <a:rPr lang="zh-CN" sz="2000" kern="100" dirty="0">
                          <a:latin typeface="微软雅黑" pitchFamily="34" charset="-122"/>
                          <a:ea typeface="微软雅黑" pitchFamily="34" charset="-122"/>
                        </a:rPr>
                        <a:t>与材料</a:t>
                      </a:r>
                      <a:endParaRPr lang="zh-CN" sz="2000" kern="100" dirty="0">
                        <a:latin typeface="微软雅黑" pitchFamily="34" charset="-122"/>
                        <a:ea typeface="微软雅黑" pitchFamily="34" charset="-122"/>
                        <a:cs typeface="Times New Roman" pitchFamily="18" charset="0"/>
                      </a:endParaRPr>
                    </a:p>
                  </a:txBody>
                  <a:tcPr marL="68580" marR="68580" marT="0" marB="0" anchor="ctr"/>
                </a:tc>
              </a:tr>
              <a:tr h="972000">
                <a:tc>
                  <a:txBody>
                    <a:bodyPr/>
                    <a:lstStyle/>
                    <a:p>
                      <a:pPr algn="just">
                        <a:lnSpc>
                          <a:spcPts val="3300"/>
                        </a:lnSpc>
                        <a:spcAft>
                          <a:spcPts val="0"/>
                        </a:spcAft>
                      </a:pPr>
                      <a:r>
                        <a:rPr lang="en-US" sz="2000" kern="100" dirty="0">
                          <a:latin typeface="微软雅黑" pitchFamily="34" charset="-122"/>
                          <a:ea typeface="微软雅黑" pitchFamily="34" charset="-122"/>
                        </a:rPr>
                        <a:t>Propulsion and </a:t>
                      </a:r>
                      <a:r>
                        <a:rPr lang="en-US" sz="2000" kern="100" dirty="0" smtClean="0">
                          <a:latin typeface="微软雅黑" pitchFamily="34" charset="-122"/>
                          <a:ea typeface="微软雅黑" pitchFamily="34" charset="-122"/>
                        </a:rPr>
                        <a:t>Power</a:t>
                      </a:r>
                    </a:p>
                    <a:p>
                      <a:pPr algn="just">
                        <a:lnSpc>
                          <a:spcPts val="3300"/>
                        </a:lnSpc>
                        <a:spcAft>
                          <a:spcPts val="0"/>
                        </a:spcAft>
                      </a:pPr>
                      <a:r>
                        <a:rPr lang="zh-CN" sz="2000" kern="100" dirty="0" smtClean="0">
                          <a:latin typeface="微软雅黑" pitchFamily="34" charset="-122"/>
                          <a:ea typeface="微软雅黑" pitchFamily="34" charset="-122"/>
                        </a:rPr>
                        <a:t>推进</a:t>
                      </a:r>
                      <a:r>
                        <a:rPr lang="zh-CN" sz="2000" kern="100" dirty="0">
                          <a:latin typeface="微软雅黑" pitchFamily="34" charset="-122"/>
                          <a:ea typeface="微软雅黑" pitchFamily="34" charset="-122"/>
                        </a:rPr>
                        <a:t>与动力</a:t>
                      </a:r>
                      <a:endParaRPr lang="zh-CN" sz="2000" kern="100" dirty="0">
                        <a:latin typeface="微软雅黑" pitchFamily="34" charset="-122"/>
                        <a:ea typeface="微软雅黑" pitchFamily="34" charset="-122"/>
                        <a:cs typeface="Times New Roman" pitchFamily="18" charset="0"/>
                      </a:endParaRPr>
                    </a:p>
                  </a:txBody>
                  <a:tcPr marL="68580" marR="68580" marT="0" marB="0" anchor="ctr"/>
                </a:tc>
                <a:tc>
                  <a:txBody>
                    <a:bodyPr/>
                    <a:lstStyle/>
                    <a:p>
                      <a:pPr algn="just">
                        <a:lnSpc>
                          <a:spcPts val="3300"/>
                        </a:lnSpc>
                        <a:spcAft>
                          <a:spcPts val="0"/>
                        </a:spcAft>
                      </a:pPr>
                      <a:r>
                        <a:rPr lang="en-US" sz="2000" kern="100" dirty="0">
                          <a:latin typeface="微软雅黑" pitchFamily="34" charset="-122"/>
                          <a:ea typeface="微软雅黑" pitchFamily="34" charset="-122"/>
                        </a:rPr>
                        <a:t>Management and </a:t>
                      </a:r>
                      <a:r>
                        <a:rPr lang="en-US" sz="2000" kern="100" dirty="0" smtClean="0">
                          <a:latin typeface="微软雅黑" pitchFamily="34" charset="-122"/>
                          <a:ea typeface="微软雅黑" pitchFamily="34" charset="-122"/>
                        </a:rPr>
                        <a:t>History</a:t>
                      </a:r>
                    </a:p>
                    <a:p>
                      <a:pPr algn="just">
                        <a:lnSpc>
                          <a:spcPts val="3300"/>
                        </a:lnSpc>
                        <a:spcAft>
                          <a:spcPts val="0"/>
                        </a:spcAft>
                      </a:pPr>
                      <a:r>
                        <a:rPr lang="zh-CN" sz="2000" kern="100" dirty="0" smtClean="0">
                          <a:latin typeface="微软雅黑" pitchFamily="34" charset="-122"/>
                          <a:ea typeface="微软雅黑" pitchFamily="34" charset="-122"/>
                        </a:rPr>
                        <a:t>管理</a:t>
                      </a:r>
                      <a:r>
                        <a:rPr lang="zh-CN" sz="2000" kern="100" dirty="0">
                          <a:latin typeface="微软雅黑" pitchFamily="34" charset="-122"/>
                          <a:ea typeface="微软雅黑" pitchFamily="34" charset="-122"/>
                        </a:rPr>
                        <a:t>与航空航天史</a:t>
                      </a:r>
                      <a:endParaRPr lang="zh-CN" sz="2000" kern="100" dirty="0">
                        <a:latin typeface="微软雅黑" pitchFamily="34" charset="-122"/>
                        <a:ea typeface="微软雅黑" pitchFamily="34" charset="-122"/>
                        <a:cs typeface="Times New Roman" pitchFamily="18" charset="0"/>
                      </a:endParaRPr>
                    </a:p>
                  </a:txBody>
                  <a:tcPr marL="68580" marR="68580" marT="0" marB="0" anchor="ctr"/>
                </a:tc>
              </a:tr>
              <a:tr h="972000">
                <a:tc>
                  <a:txBody>
                    <a:bodyPr/>
                    <a:lstStyle/>
                    <a:p>
                      <a:pPr algn="just">
                        <a:lnSpc>
                          <a:spcPts val="3300"/>
                        </a:lnSpc>
                        <a:spcAft>
                          <a:spcPts val="0"/>
                        </a:spcAft>
                      </a:pPr>
                      <a:r>
                        <a:rPr lang="en-US" sz="2000" kern="100" dirty="0">
                          <a:latin typeface="微软雅黑" pitchFamily="34" charset="-122"/>
                          <a:ea typeface="微软雅黑" pitchFamily="34" charset="-122"/>
                        </a:rPr>
                        <a:t>Guidance, Navigation and </a:t>
                      </a:r>
                      <a:r>
                        <a:rPr lang="en-US" sz="2000" kern="100" dirty="0" smtClean="0">
                          <a:latin typeface="微软雅黑" pitchFamily="34" charset="-122"/>
                          <a:ea typeface="微软雅黑" pitchFamily="34" charset="-122"/>
                        </a:rPr>
                        <a:t>Control</a:t>
                      </a:r>
                    </a:p>
                    <a:p>
                      <a:pPr algn="just">
                        <a:lnSpc>
                          <a:spcPts val="3300"/>
                        </a:lnSpc>
                        <a:spcAft>
                          <a:spcPts val="0"/>
                        </a:spcAft>
                      </a:pPr>
                      <a:r>
                        <a:rPr lang="zh-CN" sz="2000" kern="100" dirty="0" smtClean="0">
                          <a:latin typeface="微软雅黑" pitchFamily="34" charset="-122"/>
                          <a:ea typeface="微软雅黑" pitchFamily="34" charset="-122"/>
                        </a:rPr>
                        <a:t>制导</a:t>
                      </a:r>
                      <a:r>
                        <a:rPr lang="zh-CN" sz="2000" kern="100" dirty="0">
                          <a:latin typeface="微软雅黑" pitchFamily="34" charset="-122"/>
                          <a:ea typeface="微软雅黑" pitchFamily="34" charset="-122"/>
                        </a:rPr>
                        <a:t>导航与控制</a:t>
                      </a:r>
                      <a:endParaRPr lang="zh-CN" sz="2000" kern="100" dirty="0">
                        <a:latin typeface="微软雅黑" pitchFamily="34" charset="-122"/>
                        <a:ea typeface="微软雅黑" pitchFamily="34" charset="-122"/>
                        <a:cs typeface="Times New Roman" pitchFamily="18" charset="0"/>
                      </a:endParaRPr>
                    </a:p>
                  </a:txBody>
                  <a:tcPr marL="68580" marR="68580" marT="0" marB="0" anchor="ctr"/>
                </a:tc>
                <a:tc>
                  <a:txBody>
                    <a:bodyPr/>
                    <a:lstStyle/>
                    <a:p>
                      <a:pPr algn="just">
                        <a:lnSpc>
                          <a:spcPts val="3300"/>
                        </a:lnSpc>
                        <a:spcAft>
                          <a:spcPts val="0"/>
                        </a:spcAft>
                      </a:pPr>
                      <a:endParaRPr lang="en-US" sz="2000" kern="100" dirty="0">
                        <a:solidFill>
                          <a:srgbClr val="000000"/>
                        </a:solidFill>
                        <a:latin typeface="微软雅黑" pitchFamily="34" charset="-122"/>
                        <a:ea typeface="微软雅黑" pitchFamily="34" charset="-122"/>
                        <a:cs typeface="Times New Roman"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a:grpSpLocks/>
          </p:cNvGrpSpPr>
          <p:nvPr/>
        </p:nvGrpSpPr>
        <p:grpSpPr bwMode="auto">
          <a:xfrm>
            <a:off x="2100712" y="2040489"/>
            <a:ext cx="3989134" cy="888445"/>
            <a:chOff x="4247964" y="2057753"/>
            <a:chExt cx="3990093" cy="888157"/>
          </a:xfrm>
        </p:grpSpPr>
        <p:sp>
          <p:nvSpPr>
            <p:cNvPr id="7" name="TextBox 6"/>
            <p:cNvSpPr txBox="1"/>
            <p:nvPr/>
          </p:nvSpPr>
          <p:spPr>
            <a:xfrm>
              <a:off x="5003796" y="2057753"/>
              <a:ext cx="2463126" cy="461515"/>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a:t>
              </a:r>
              <a:r>
                <a:rPr lang="zh-CN" altLang="en-US" sz="2400" dirty="0" smtClean="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3224734" cy="369212"/>
            </a:xfrm>
            <a:prstGeom prst="rect">
              <a:avLst/>
            </a:prstGeom>
            <a:noFill/>
          </p:spPr>
          <p:txBody>
            <a:bodyPr wrap="none">
              <a:spAutoFit/>
            </a:bodyPr>
            <a:lstStyle/>
            <a:p>
              <a:pPr fontAlgn="auto">
                <a:spcBef>
                  <a:spcPts val="0"/>
                </a:spcBef>
                <a:spcAft>
                  <a:spcPts val="0"/>
                </a:spcAft>
                <a:defRPr/>
              </a:pP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背景、学会、出版物简介</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3" name="组合 16"/>
          <p:cNvGrpSpPr>
            <a:grpSpLocks/>
          </p:cNvGrpSpPr>
          <p:nvPr/>
        </p:nvGrpSpPr>
        <p:grpSpPr bwMode="auto">
          <a:xfrm>
            <a:off x="2100713" y="3429000"/>
            <a:ext cx="4982739" cy="812247"/>
            <a:chOff x="4247964" y="2057753"/>
            <a:chExt cx="4982879" cy="811369"/>
          </a:xfrm>
        </p:grpSpPr>
        <p:sp>
          <p:nvSpPr>
            <p:cNvPr id="11" name="TextBox 10"/>
            <p:cNvSpPr txBox="1">
              <a:spLocks noChangeArrowheads="1"/>
            </p:cNvSpPr>
            <p:nvPr/>
          </p:nvSpPr>
          <p:spPr bwMode="auto">
            <a:xfrm>
              <a:off x="5003661" y="2057753"/>
              <a:ext cx="3134279" cy="461166"/>
            </a:xfrm>
            <a:prstGeom prst="rect">
              <a:avLst/>
            </a:prstGeom>
            <a:noFill/>
            <a:ln w="9525">
              <a:noFill/>
              <a:miter lim="800000"/>
              <a:headEnd/>
              <a:tailEnd/>
            </a:ln>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a:t>
              </a:r>
              <a:r>
                <a:rPr lang="zh-CN" altLang="en-US" sz="2400" dirty="0" smtClean="0">
                  <a:solidFill>
                    <a:schemeClr val="tx1">
                      <a:lumMod val="95000"/>
                      <a:lumOff val="5000"/>
                    </a:schemeClr>
                  </a:solidFill>
                  <a:latin typeface="微软雅黑" pitchFamily="34" charset="-122"/>
                  <a:ea typeface="微软雅黑" pitchFamily="34" charset="-122"/>
                </a:rPr>
                <a:t>数据库使用说明</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0" y="2500189"/>
              <a:ext cx="4217683"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——ARC</a:t>
              </a:r>
              <a:r>
                <a:rPr lang="zh-CN" altLang="en-US" dirty="0" smtClean="0">
                  <a:solidFill>
                    <a:schemeClr val="tx1">
                      <a:lumMod val="95000"/>
                      <a:lumOff val="5000"/>
                    </a:schemeClr>
                  </a:solidFill>
                  <a:latin typeface="微软雅黑" pitchFamily="34" charset="-122"/>
                  <a:ea typeface="微软雅黑" pitchFamily="34" charset="-122"/>
                </a:rPr>
                <a:t>平台介绍、期刊、会议录浏览</a:t>
              </a:r>
              <a:endParaRPr lang="zh-CN" altLang="en-US" dirty="0" smtClean="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4" name="组合 20"/>
          <p:cNvGrpSpPr>
            <a:grpSpLocks/>
          </p:cNvGrpSpPr>
          <p:nvPr/>
        </p:nvGrpSpPr>
        <p:grpSpPr bwMode="auto">
          <a:xfrm>
            <a:off x="2096300" y="4759895"/>
            <a:ext cx="5904724" cy="812245"/>
            <a:chOff x="4247964" y="2057753"/>
            <a:chExt cx="5905246" cy="811368"/>
          </a:xfrm>
        </p:grpSpPr>
        <p:sp>
          <p:nvSpPr>
            <p:cNvPr id="15" name="TextBox 14"/>
            <p:cNvSpPr txBox="1"/>
            <p:nvPr/>
          </p:nvSpPr>
          <p:spPr>
            <a:xfrm>
              <a:off x="5003681" y="2057753"/>
              <a:ext cx="2154948" cy="461167"/>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a:t>
              </a:r>
              <a:r>
                <a:rPr lang="zh-CN" altLang="en-US" sz="2400" dirty="0" smtClean="0">
                  <a:solidFill>
                    <a:schemeClr val="tx1">
                      <a:lumMod val="95000"/>
                      <a:lumOff val="5000"/>
                    </a:schemeClr>
                  </a:solidFill>
                  <a:latin typeface="微软雅黑" pitchFamily="34" charset="-122"/>
                  <a:ea typeface="微软雅黑" pitchFamily="34" charset="-122"/>
                </a:rPr>
                <a:t>其它信息</a:t>
              </a:r>
              <a:endParaRPr lang="en-US" altLang="zh-CN" sz="2400" dirty="0" smtClean="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5140003"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行业动态、宇航科学职业发展、职位申请等</a:t>
              </a:r>
              <a:endParaRPr lang="zh-CN" altLang="en-US" kern="0" dirty="0">
                <a:solidFill>
                  <a:schemeClr val="tx1">
                    <a:lumMod val="95000"/>
                    <a:lumOff val="5000"/>
                  </a:schemeClr>
                </a:solidFill>
                <a:latin typeface="微软雅黑" pitchFamily="34" charset="-122"/>
                <a:ea typeface="微软雅黑" pitchFamily="34" charset="-122"/>
              </a:endParaRPr>
            </a:p>
          </p:txBody>
        </p:sp>
      </p:grpSp>
      <p:cxnSp>
        <p:nvCxnSpPr>
          <p:cNvPr id="18" name="直接连接符​​ 29"/>
          <p:cNvCxnSpPr>
            <a:cxnSpLocks noChangeShapeType="1"/>
          </p:cNvCxnSpPr>
          <p:nvPr/>
        </p:nvCxnSpPr>
        <p:spPr bwMode="auto">
          <a:xfrm flipH="1">
            <a:off x="644555" y="1506519"/>
            <a:ext cx="7988300" cy="0"/>
          </a:xfrm>
          <a:prstGeom prst="line">
            <a:avLst/>
          </a:prstGeom>
          <a:noFill/>
          <a:ln w="9525" algn="ctr">
            <a:solidFill>
              <a:srgbClr val="54C863"/>
            </a:solidFill>
            <a:round/>
            <a:headEnd/>
            <a:tailEnd/>
          </a:ln>
        </p:spPr>
      </p:cxnSp>
      <p:sp>
        <p:nvSpPr>
          <p:cNvPr id="19" name="标题 24"/>
          <p:cNvSpPr txBox="1">
            <a:spLocks/>
          </p:cNvSpPr>
          <p:nvPr/>
        </p:nvSpPr>
        <p:spPr bwMode="auto">
          <a:xfrm>
            <a:off x="357158" y="714356"/>
            <a:ext cx="8229600" cy="704850"/>
          </a:xfrm>
          <a:prstGeom prst="rect">
            <a:avLst/>
          </a:prstGeom>
          <a:noFill/>
          <a:ln w="9525">
            <a:noFill/>
            <a:miter lim="800000"/>
            <a:headEnd/>
            <a:tailEnd/>
          </a:ln>
        </p:spPr>
        <p:txBody>
          <a:bodyPr anchor="ctr"/>
          <a:lstStyle/>
          <a:p>
            <a:pPr algn="r"/>
            <a:r>
              <a:rPr lang="zh-CN" altLang="en-US" sz="4000" b="1" dirty="0" smtClean="0">
                <a:solidFill>
                  <a:schemeClr val="tx1">
                    <a:lumMod val="95000"/>
                    <a:lumOff val="5000"/>
                  </a:schemeClr>
                </a:solidFill>
                <a:latin typeface="微软雅黑" pitchFamily="34" charset="-122"/>
                <a:ea typeface="微软雅黑" pitchFamily="34" charset="-122"/>
              </a:rPr>
              <a:t>提纲</a:t>
            </a:r>
            <a:r>
              <a:rPr lang="en-US" altLang="zh-CN" sz="3200" dirty="0" smtClean="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0" name="灯片编号占位符 19"/>
          <p:cNvSpPr>
            <a:spLocks noGrp="1"/>
          </p:cNvSpPr>
          <p:nvPr>
            <p:ph type="sldNum" sz="quarter" idx="12"/>
          </p:nvPr>
        </p:nvSpPr>
        <p:spPr/>
        <p:txBody>
          <a:bodyPr/>
          <a:lstStyle/>
          <a:p>
            <a:pPr algn="r" rtl="0"/>
            <a:fld id="{482E7AA6-1A11-4F54-B86E-211BB401B0FE}" type="slidenum">
              <a:rPr lang="zh-CN" altLang="en-US" sz="1200" kern="1200" smtClean="0">
                <a:solidFill>
                  <a:schemeClr val="tx1">
                    <a:lumMod val="95000"/>
                    <a:lumOff val="5000"/>
                  </a:schemeClr>
                </a:solidFill>
                <a:latin typeface="微软雅黑" pitchFamily="34" charset="-122"/>
                <a:ea typeface="微软雅黑" pitchFamily="34" charset="-122"/>
              </a:rPr>
              <a:pPr algn="r" rtl="0"/>
              <a:t>16</a:t>
            </a:fld>
            <a:endParaRPr lang="zh-CN" altLang="en-US" sz="1200" kern="1200">
              <a:solidFill>
                <a:schemeClr val="tx1">
                  <a:lumMod val="95000"/>
                  <a:lumOff val="5000"/>
                </a:schemeClr>
              </a:solidFill>
              <a:latin typeface="微软雅黑" pitchFamily="34" charset="-122"/>
              <a:ea typeface="微软雅黑" pitchFamily="34" charset="-122"/>
            </a:endParaRPr>
          </a:p>
        </p:txBody>
      </p:sp>
      <p:sp>
        <p:nvSpPr>
          <p:cNvPr id="21" name="页脚占位符 20"/>
          <p:cNvSpPr>
            <a:spLocks noGrp="1"/>
          </p:cNvSpPr>
          <p:nvPr>
            <p:ph type="ftr" sz="quarter" idx="11"/>
          </p:nvPr>
        </p:nvSpPr>
        <p:spPr/>
        <p:txBody>
          <a:bodyPr/>
          <a:lstStyle/>
          <a:p>
            <a:pPr>
              <a:defRPr/>
            </a:pPr>
            <a:r>
              <a:rPr lang="en-US" altLang="zh-CN" dirty="0" smtClean="0">
                <a:solidFill>
                  <a:schemeClr val="tx1">
                    <a:lumMod val="95000"/>
                    <a:lumOff val="5000"/>
                  </a:schemeClr>
                </a:solidFill>
              </a:rPr>
              <a:t>iGroup</a:t>
            </a:r>
            <a:r>
              <a:rPr lang="zh-CN" altLang="en-US" smtClean="0">
                <a:solidFill>
                  <a:schemeClr val="tx1">
                    <a:lumMod val="95000"/>
                    <a:lumOff val="5000"/>
                  </a:schemeClr>
                </a:solidFill>
              </a:rPr>
              <a:t>中国</a:t>
            </a:r>
            <a:r>
              <a:rPr lang="en-US" altLang="zh-CN" dirty="0" smtClean="0">
                <a:solidFill>
                  <a:schemeClr val="tx1">
                    <a:lumMod val="95000"/>
                    <a:lumOff val="5000"/>
                  </a:schemeClr>
                </a:solidFill>
              </a:rPr>
              <a:t>·</a:t>
            </a:r>
            <a:r>
              <a:rPr lang="zh-CN" altLang="en-US" smtClean="0">
                <a:solidFill>
                  <a:schemeClr val="tx1">
                    <a:lumMod val="95000"/>
                    <a:lumOff val="5000"/>
                  </a:schemeClr>
                </a:solidFill>
              </a:rPr>
              <a:t>长煦信息技术咨询（上海）有限公司</a:t>
            </a:r>
            <a:endParaRPr lang="zh-CN" altLang="en-US"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2"/>
                                        </p:tgtEl>
                                        <p:attrNameLst>
                                          <p:attrName>style.opacity</p:attrName>
                                        </p:attrNameLst>
                                      </p:cBhvr>
                                      <p:to>
                                        <p:strVal val="0.25"/>
                                      </p:to>
                                    </p:set>
                                    <p:animEffect filter="image" prLst="opacity: 0.25">
                                      <p:cBhvr rctx="IE">
                                        <p:cTn id="1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marL="342900" indent="-342900" eaLnBrk="1" hangingPunct="1">
              <a:spcBef>
                <a:spcPts val="600"/>
              </a:spcBef>
            </a:pPr>
            <a:r>
              <a:rPr lang="en-US" altLang="zh-CN" sz="3600" b="1" dirty="0" err="1" smtClean="0">
                <a:solidFill>
                  <a:schemeClr val="tx1">
                    <a:lumMod val="65000"/>
                    <a:lumOff val="35000"/>
                  </a:schemeClr>
                </a:solidFill>
                <a:latin typeface="Times New Roman" pitchFamily="18" charset="0"/>
                <a:cs typeface="Times New Roman" pitchFamily="18" charset="0"/>
              </a:rPr>
              <a:t>ARC平台简介</a:t>
            </a:r>
            <a:endParaRPr sz="3600" b="1" dirty="0">
              <a:solidFill>
                <a:schemeClr val="tx1">
                  <a:lumMod val="65000"/>
                  <a:lumOff val="35000"/>
                </a:schemeClr>
              </a:solidFill>
              <a:latin typeface="Times New Roman" pitchFamily="18" charset="0"/>
              <a:cs typeface="Times New Roman" pitchFamily="18" charset="0"/>
            </a:endParaRPr>
          </a:p>
        </p:txBody>
      </p:sp>
      <p:sp>
        <p:nvSpPr>
          <p:cNvPr id="5" name="内容占位符 4"/>
          <p:cNvSpPr>
            <a:spLocks noGrp="1"/>
          </p:cNvSpPr>
          <p:nvPr>
            <p:ph idx="1"/>
          </p:nvPr>
        </p:nvSpPr>
        <p:spPr>
          <a:xfrm>
            <a:off x="457200" y="1600200"/>
            <a:ext cx="8115328" cy="4525963"/>
          </a:xfrm>
        </p:spPr>
        <p:txBody>
          <a:bodyPr/>
          <a:lstStyle/>
          <a:p>
            <a:pPr marL="0" indent="0" algn="just">
              <a:lnSpc>
                <a:spcPct val="120000"/>
              </a:lnSpc>
              <a:spcAft>
                <a:spcPts val="1800"/>
              </a:spcAft>
              <a:buNone/>
            </a:pPr>
            <a:r>
              <a:rPr lang="en-US" altLang="zh-CN" sz="2800" dirty="0" smtClean="0">
                <a:solidFill>
                  <a:schemeClr val="tx2">
                    <a:lumMod val="75000"/>
                  </a:schemeClr>
                </a:solidFill>
              </a:rPr>
              <a:t>AIAA</a:t>
            </a:r>
            <a:r>
              <a:rPr sz="2800" dirty="0" smtClean="0">
                <a:solidFill>
                  <a:schemeClr val="tx2">
                    <a:lumMod val="75000"/>
                  </a:schemeClr>
                </a:solidFill>
              </a:rPr>
              <a:t>数据库通过</a:t>
            </a:r>
            <a:r>
              <a:rPr lang="en-US" altLang="zh-CN" sz="2800" dirty="0" smtClean="0">
                <a:solidFill>
                  <a:schemeClr val="tx2">
                    <a:lumMod val="75000"/>
                  </a:schemeClr>
                </a:solidFill>
              </a:rPr>
              <a:t>ARC</a:t>
            </a:r>
            <a:r>
              <a:rPr sz="2800" dirty="0" smtClean="0">
                <a:solidFill>
                  <a:schemeClr val="tx2">
                    <a:lumMod val="75000"/>
                  </a:schemeClr>
                </a:solidFill>
              </a:rPr>
              <a:t>平台提供访问</a:t>
            </a:r>
            <a:r>
              <a:rPr sz="2000" dirty="0">
                <a:solidFill>
                  <a:schemeClr val="tx2">
                    <a:lumMod val="75000"/>
                  </a:schemeClr>
                </a:solidFill>
              </a:rPr>
              <a:t>（由</a:t>
            </a:r>
            <a:r>
              <a:rPr lang="en-US" sz="2000" dirty="0" err="1">
                <a:solidFill>
                  <a:schemeClr val="tx2">
                    <a:lumMod val="75000"/>
                  </a:schemeClr>
                </a:solidFill>
              </a:rPr>
              <a:t>Atypon</a:t>
            </a:r>
            <a:r>
              <a:rPr sz="2000" dirty="0">
                <a:solidFill>
                  <a:schemeClr val="tx2">
                    <a:lumMod val="75000"/>
                  </a:schemeClr>
                </a:solidFill>
              </a:rPr>
              <a:t>公司</a:t>
            </a:r>
            <a:r>
              <a:rPr lang="en-US" sz="2000" dirty="0" err="1">
                <a:solidFill>
                  <a:schemeClr val="tx2">
                    <a:lumMod val="75000"/>
                  </a:schemeClr>
                </a:solidFill>
              </a:rPr>
              <a:t>Literatum</a:t>
            </a:r>
            <a:r>
              <a:rPr sz="2000" dirty="0">
                <a:solidFill>
                  <a:schemeClr val="tx2">
                    <a:lumMod val="75000"/>
                  </a:schemeClr>
                </a:solidFill>
              </a:rPr>
              <a:t>平台托管</a:t>
            </a:r>
            <a:r>
              <a:rPr sz="2000" dirty="0" smtClean="0">
                <a:solidFill>
                  <a:schemeClr val="tx2">
                    <a:lumMod val="75000"/>
                  </a:schemeClr>
                </a:solidFill>
              </a:rPr>
              <a:t>）</a:t>
            </a:r>
          </a:p>
          <a:p>
            <a:pPr lvl="0" algn="just">
              <a:lnSpc>
                <a:spcPct val="120000"/>
              </a:lnSpc>
            </a:pPr>
            <a:r>
              <a:rPr sz="2400" dirty="0" smtClean="0">
                <a:solidFill>
                  <a:schemeClr val="tx2">
                    <a:lumMod val="75000"/>
                  </a:schemeClr>
                </a:solidFill>
              </a:rPr>
              <a:t>一站式访问：期刊、电子书、会议录、回溯数据等所有信息</a:t>
            </a:r>
          </a:p>
          <a:p>
            <a:pPr lvl="0" algn="just">
              <a:lnSpc>
                <a:spcPct val="120000"/>
              </a:lnSpc>
            </a:pPr>
            <a:r>
              <a:rPr sz="2400" dirty="0" smtClean="0">
                <a:solidFill>
                  <a:schemeClr val="tx2">
                    <a:lumMod val="75000"/>
                  </a:schemeClr>
                </a:solidFill>
              </a:rPr>
              <a:t>个性化功能：文献标记、检索保存、引文下载、引用跟踪、邮件推送</a:t>
            </a:r>
            <a:r>
              <a:rPr lang="en-US" sz="2400" dirty="0" smtClean="0">
                <a:solidFill>
                  <a:schemeClr val="tx2">
                    <a:lumMod val="75000"/>
                  </a:schemeClr>
                </a:solidFill>
              </a:rPr>
              <a:t>…</a:t>
            </a:r>
            <a:endParaRPr sz="2400" dirty="0" smtClean="0">
              <a:solidFill>
                <a:schemeClr val="tx2">
                  <a:lumMod val="75000"/>
                </a:schemeClr>
              </a:solidFill>
            </a:endParaRPr>
          </a:p>
          <a:p>
            <a:pPr lvl="0" algn="just">
              <a:lnSpc>
                <a:spcPct val="120000"/>
              </a:lnSpc>
            </a:pPr>
            <a:r>
              <a:rPr sz="2400" dirty="0" smtClean="0">
                <a:solidFill>
                  <a:schemeClr val="tx2">
                    <a:lumMod val="75000"/>
                  </a:schemeClr>
                </a:solidFill>
              </a:rPr>
              <a:t>行业信息：国际会议、行业研究进展、产业发展、职位信息</a:t>
            </a:r>
            <a:r>
              <a:rPr lang="en-US" sz="2400" dirty="0" smtClean="0">
                <a:solidFill>
                  <a:schemeClr val="tx2">
                    <a:lumMod val="75000"/>
                  </a:schemeClr>
                </a:solidFill>
              </a:rPr>
              <a:t>…</a:t>
            </a:r>
            <a:endParaRPr sz="2400" dirty="0" smtClean="0">
              <a:solidFill>
                <a:schemeClr val="tx2">
                  <a:lumMod val="75000"/>
                </a:schemeClr>
              </a:solidFill>
            </a:endParaRPr>
          </a:p>
        </p:txBody>
      </p:sp>
      <p:sp>
        <p:nvSpPr>
          <p:cNvPr id="2" name="页脚占位符 1"/>
          <p:cNvSpPr>
            <a:spLocks noGrp="1"/>
          </p:cNvSpPr>
          <p:nvPr>
            <p:ph type="ftr" sz="quarter" idx="11"/>
          </p:nvPr>
        </p:nvSpPr>
        <p:spPr/>
        <p:txBody>
          <a:bodyPr/>
          <a:lstStyle/>
          <a:p>
            <a:pPr>
              <a:defRPr/>
            </a:pPr>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a:p>
        </p:txBody>
      </p:sp>
      <p:sp>
        <p:nvSpPr>
          <p:cNvPr id="3" name="灯片编号占位符 2"/>
          <p:cNvSpPr>
            <a:spLocks noGrp="1"/>
          </p:cNvSpPr>
          <p:nvPr>
            <p:ph type="sldNum" sz="quarter" idx="12"/>
          </p:nvPr>
        </p:nvSpPr>
        <p:spPr/>
        <p:txBody>
          <a:bodyPr/>
          <a:lstStyle/>
          <a:p>
            <a:fld id="{482E7AA6-1A11-4F54-B86E-211BB401B0FE}" type="slidenum">
              <a:rPr lang="en-US" altLang="zh-CN"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ycia\桌面\Advanced Classical Thermodynamics (AIAA)_副本_副本.png"/>
          <p:cNvPicPr>
            <a:picLocks noChangeAspect="1" noChangeArrowheads="1"/>
          </p:cNvPicPr>
          <p:nvPr/>
        </p:nvPicPr>
        <p:blipFill>
          <a:blip r:embed="rId2" cstate="print"/>
          <a:srcRect/>
          <a:stretch>
            <a:fillRect/>
          </a:stretch>
        </p:blipFill>
        <p:spPr bwMode="auto">
          <a:xfrm>
            <a:off x="3758414" y="2928934"/>
            <a:ext cx="4742676" cy="3276000"/>
          </a:xfrm>
          <a:prstGeom prst="rect">
            <a:avLst/>
          </a:prstGeom>
          <a:noFill/>
        </p:spPr>
      </p:pic>
      <p:sp>
        <p:nvSpPr>
          <p:cNvPr id="2" name="标题 1"/>
          <p:cNvSpPr>
            <a:spLocks noGrp="1"/>
          </p:cNvSpPr>
          <p:nvPr>
            <p:ph type="title"/>
          </p:nvPr>
        </p:nvSpPr>
        <p:spPr>
          <a:xfrm>
            <a:off x="428596" y="642918"/>
            <a:ext cx="8229600" cy="71438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342900" indent="-342900" eaLnBrk="1" hangingPunct="1">
              <a:spcBef>
                <a:spcPts val="600"/>
              </a:spcBef>
            </a:pPr>
            <a:r>
              <a:rPr lang="en-US" altLang="zh-CN" sz="3600" b="1" dirty="0" err="1" smtClean="0">
                <a:solidFill>
                  <a:schemeClr val="tx1">
                    <a:lumMod val="65000"/>
                    <a:lumOff val="35000"/>
                  </a:schemeClr>
                </a:solidFill>
                <a:latin typeface="Times New Roman" pitchFamily="18" charset="0"/>
                <a:cs typeface="Times New Roman" pitchFamily="18" charset="0"/>
              </a:rPr>
              <a:t>进入方式</a:t>
            </a:r>
            <a:endParaRPr lang="en-US" altLang="zh-CN" sz="3600" b="1" dirty="0" smtClean="0">
              <a:solidFill>
                <a:schemeClr val="tx1">
                  <a:lumMod val="65000"/>
                  <a:lumOff val="35000"/>
                </a:schemeClr>
              </a:solidFill>
              <a:latin typeface="Times New Roman" pitchFamily="18" charset="0"/>
              <a:cs typeface="Times New Roman" pitchFamily="18" charset="0"/>
            </a:endParaRPr>
          </a:p>
        </p:txBody>
      </p:sp>
      <p:sp>
        <p:nvSpPr>
          <p:cNvPr id="8" name="内容占位符 7"/>
          <p:cNvSpPr>
            <a:spLocks noGrp="1"/>
          </p:cNvSpPr>
          <p:nvPr>
            <p:ph idx="1"/>
          </p:nvPr>
        </p:nvSpPr>
        <p:spPr>
          <a:xfrm>
            <a:off x="485804" y="1214422"/>
            <a:ext cx="8229600" cy="1714512"/>
          </a:xfrm>
        </p:spPr>
        <p:txBody>
          <a:bodyPr/>
          <a:lstStyle/>
          <a:p>
            <a:pPr>
              <a:lnSpc>
                <a:spcPct val="120000"/>
              </a:lnSpc>
              <a:buNone/>
            </a:pPr>
            <a:r>
              <a:rPr sz="2000" dirty="0" smtClean="0">
                <a:solidFill>
                  <a:schemeClr val="tx2">
                    <a:lumMod val="75000"/>
                  </a:schemeClr>
                </a:solidFill>
              </a:rPr>
              <a:t>两种方式：</a:t>
            </a:r>
            <a:endParaRPr lang="en-US" altLang="zh-CN" sz="2000" dirty="0" smtClean="0">
              <a:solidFill>
                <a:schemeClr val="tx2">
                  <a:lumMod val="75000"/>
                </a:schemeClr>
              </a:solidFill>
            </a:endParaRPr>
          </a:p>
          <a:p>
            <a:pPr>
              <a:lnSpc>
                <a:spcPct val="120000"/>
              </a:lnSpc>
              <a:buNone/>
            </a:pPr>
            <a:r>
              <a:rPr lang="en-US" altLang="zh-CN" sz="2000" dirty="0" smtClean="0">
                <a:solidFill>
                  <a:schemeClr val="tx2">
                    <a:lumMod val="75000"/>
                  </a:schemeClr>
                </a:solidFill>
              </a:rPr>
              <a:t>--- </a:t>
            </a:r>
            <a:r>
              <a:rPr sz="2000" dirty="0" smtClean="0">
                <a:solidFill>
                  <a:schemeClr val="tx2">
                    <a:lumMod val="75000"/>
                  </a:schemeClr>
                </a:solidFill>
              </a:rPr>
              <a:t>平台网址：</a:t>
            </a:r>
            <a:r>
              <a:rPr lang="en-US" sz="2000" dirty="0">
                <a:solidFill>
                  <a:schemeClr val="tx2">
                    <a:lumMod val="75000"/>
                  </a:schemeClr>
                </a:solidFill>
                <a:hlinkClick r:id="rId3"/>
              </a:rPr>
              <a:t>http://arc.aiaa.org</a:t>
            </a:r>
            <a:r>
              <a:rPr lang="en-US" sz="2000" dirty="0" smtClean="0">
                <a:solidFill>
                  <a:schemeClr val="tx2">
                    <a:lumMod val="75000"/>
                  </a:schemeClr>
                </a:solidFill>
                <a:hlinkClick r:id="rId3"/>
              </a:rPr>
              <a:t>/</a:t>
            </a:r>
            <a:endParaRPr lang="en-US" sz="2000" dirty="0" smtClean="0">
              <a:solidFill>
                <a:schemeClr val="tx2">
                  <a:lumMod val="75000"/>
                </a:schemeClr>
              </a:solidFill>
            </a:endParaRPr>
          </a:p>
          <a:p>
            <a:pPr>
              <a:lnSpc>
                <a:spcPct val="120000"/>
              </a:lnSpc>
              <a:buNone/>
            </a:pPr>
            <a:r>
              <a:rPr lang="en-US" altLang="zh-CN" sz="2000" dirty="0" smtClean="0">
                <a:solidFill>
                  <a:schemeClr val="tx2">
                    <a:lumMod val="75000"/>
                  </a:schemeClr>
                </a:solidFill>
              </a:rPr>
              <a:t>--- </a:t>
            </a:r>
            <a:r>
              <a:rPr sz="2000" dirty="0" smtClean="0">
                <a:solidFill>
                  <a:schemeClr val="tx2">
                    <a:lumMod val="75000"/>
                  </a:schemeClr>
                </a:solidFill>
              </a:rPr>
              <a:t>由</a:t>
            </a:r>
            <a:r>
              <a:rPr lang="en-US" altLang="zh-CN" sz="2000" dirty="0" smtClean="0">
                <a:solidFill>
                  <a:schemeClr val="tx2">
                    <a:lumMod val="75000"/>
                  </a:schemeClr>
                </a:solidFill>
              </a:rPr>
              <a:t>AIAA</a:t>
            </a:r>
            <a:r>
              <a:rPr sz="2000" dirty="0" smtClean="0">
                <a:solidFill>
                  <a:schemeClr val="tx2">
                    <a:lumMod val="75000"/>
                  </a:schemeClr>
                </a:solidFill>
              </a:rPr>
              <a:t>主页进入，</a:t>
            </a:r>
            <a:r>
              <a:rPr lang="en-US" altLang="zh-CN" sz="2000" dirty="0" smtClean="0">
                <a:solidFill>
                  <a:schemeClr val="tx2">
                    <a:lumMod val="75000"/>
                  </a:schemeClr>
                </a:solidFill>
              </a:rPr>
              <a:t>AIAA</a:t>
            </a:r>
            <a:r>
              <a:rPr sz="2000" dirty="0" smtClean="0">
                <a:solidFill>
                  <a:schemeClr val="tx2">
                    <a:lumMod val="75000"/>
                  </a:schemeClr>
                </a:solidFill>
              </a:rPr>
              <a:t>主页网址：</a:t>
            </a:r>
            <a:r>
              <a:rPr lang="en-US" sz="2000" dirty="0">
                <a:solidFill>
                  <a:schemeClr val="tx2">
                    <a:lumMod val="75000"/>
                  </a:schemeClr>
                </a:solidFill>
              </a:rPr>
              <a:t>https://www.aiaa.org/</a:t>
            </a:r>
            <a:endParaRPr lang="zh-CN" altLang="en-US" sz="2000" dirty="0">
              <a:solidFill>
                <a:schemeClr val="tx2">
                  <a:lumMod val="75000"/>
                </a:schemeClr>
              </a:solidFill>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18</a:t>
            </a:fld>
            <a:endParaRPr lang="en-US"/>
          </a:p>
        </p:txBody>
      </p:sp>
      <p:sp>
        <p:nvSpPr>
          <p:cNvPr id="10" name="圆角矩形 9"/>
          <p:cNvSpPr/>
          <p:nvPr/>
        </p:nvSpPr>
        <p:spPr>
          <a:xfrm>
            <a:off x="3786182" y="4535498"/>
            <a:ext cx="1143008" cy="39370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线形标注 2(无边框) 10"/>
          <p:cNvSpPr/>
          <p:nvPr/>
        </p:nvSpPr>
        <p:spPr>
          <a:xfrm>
            <a:off x="571472" y="3392490"/>
            <a:ext cx="2071702" cy="1214446"/>
          </a:xfrm>
          <a:prstGeom prst="callout2">
            <a:avLst>
              <a:gd name="adj1" fmla="val 18750"/>
              <a:gd name="adj2" fmla="val 106809"/>
              <a:gd name="adj3" fmla="val 18750"/>
              <a:gd name="adj4" fmla="val 118624"/>
              <a:gd name="adj5" fmla="val 95995"/>
              <a:gd name="adj6" fmla="val 15608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en-US" altLang="zh-CN" dirty="0" smtClean="0">
                <a:solidFill>
                  <a:prstClr val="black"/>
                </a:solidFill>
                <a:latin typeface="微软雅黑" pitchFamily="34" charset="-122"/>
                <a:ea typeface="微软雅黑" pitchFamily="34" charset="-122"/>
              </a:rPr>
              <a:t>AIAA</a:t>
            </a:r>
            <a:r>
              <a:rPr lang="zh-CN" altLang="en-US" dirty="0" smtClean="0">
                <a:solidFill>
                  <a:prstClr val="black"/>
                </a:solidFill>
                <a:latin typeface="微软雅黑" pitchFamily="34" charset="-122"/>
                <a:ea typeface="微软雅黑" pitchFamily="34" charset="-122"/>
              </a:rPr>
              <a:t>主页的</a:t>
            </a:r>
            <a:r>
              <a:rPr lang="en-US" altLang="zh-CN" dirty="0" smtClean="0">
                <a:solidFill>
                  <a:prstClr val="black"/>
                </a:solidFill>
                <a:latin typeface="微软雅黑" pitchFamily="34" charset="-122"/>
                <a:ea typeface="微软雅黑" pitchFamily="34" charset="-122"/>
              </a:rPr>
              <a:t>ARC</a:t>
            </a:r>
            <a:r>
              <a:rPr lang="zh-CN" altLang="en-US" dirty="0" smtClean="0">
                <a:solidFill>
                  <a:prstClr val="black"/>
                </a:solidFill>
                <a:latin typeface="微软雅黑" pitchFamily="34" charset="-122"/>
                <a:ea typeface="微软雅黑" pitchFamily="34" charset="-122"/>
              </a:rPr>
              <a:t>平台链接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571480"/>
            <a:ext cx="8229600" cy="857256"/>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342900" indent="-342900" eaLnBrk="1" hangingPunct="1">
              <a:spcBef>
                <a:spcPts val="600"/>
              </a:spcBef>
            </a:pPr>
            <a:r>
              <a:rPr lang="en-US" altLang="zh-CN" sz="3600" b="1" dirty="0" err="1" smtClean="0">
                <a:solidFill>
                  <a:schemeClr val="tx1">
                    <a:lumMod val="65000"/>
                    <a:lumOff val="35000"/>
                  </a:schemeClr>
                </a:solidFill>
                <a:latin typeface="Times New Roman" pitchFamily="18" charset="0"/>
                <a:cs typeface="Times New Roman" pitchFamily="18" charset="0"/>
              </a:rPr>
              <a:t>ARC平台主页介绍</a:t>
            </a:r>
            <a:endParaRPr lang="en-US" altLang="zh-CN" sz="3600" b="1" dirty="0" smtClean="0">
              <a:solidFill>
                <a:schemeClr val="tx1">
                  <a:lumMod val="65000"/>
                  <a:lumOff val="35000"/>
                </a:schemeClr>
              </a:solidFill>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19</a:t>
            </a:fld>
            <a:endParaRPr lang="en-US"/>
          </a:p>
        </p:txBody>
      </p:sp>
      <p:pic>
        <p:nvPicPr>
          <p:cNvPr id="90114" name="Picture 2"/>
          <p:cNvPicPr>
            <a:picLocks noChangeAspect="1" noChangeArrowheads="1"/>
          </p:cNvPicPr>
          <p:nvPr/>
        </p:nvPicPr>
        <p:blipFill>
          <a:blip r:embed="rId2" cstate="print"/>
          <a:srcRect/>
          <a:stretch>
            <a:fillRect/>
          </a:stretch>
        </p:blipFill>
        <p:spPr bwMode="auto">
          <a:xfrm>
            <a:off x="1214414" y="2071678"/>
            <a:ext cx="7321402" cy="4205298"/>
          </a:xfrm>
          <a:prstGeom prst="rect">
            <a:avLst/>
          </a:prstGeom>
          <a:noFill/>
          <a:ln w="9525">
            <a:noFill/>
            <a:miter lim="800000"/>
            <a:headEnd/>
            <a:tailEnd/>
          </a:ln>
          <a:effectLst/>
        </p:spPr>
      </p:pic>
      <p:sp>
        <p:nvSpPr>
          <p:cNvPr id="7" name="圆角矩形 6"/>
          <p:cNvSpPr/>
          <p:nvPr/>
        </p:nvSpPr>
        <p:spPr>
          <a:xfrm>
            <a:off x="1285852" y="3071810"/>
            <a:ext cx="7143800" cy="50006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8" name="线形标注 2(无边框) 7"/>
          <p:cNvSpPr/>
          <p:nvPr/>
        </p:nvSpPr>
        <p:spPr>
          <a:xfrm>
            <a:off x="571472" y="1285860"/>
            <a:ext cx="2714644" cy="1214446"/>
          </a:xfrm>
          <a:prstGeom prst="callout2">
            <a:avLst>
              <a:gd name="adj1" fmla="val 18750"/>
              <a:gd name="adj2" fmla="val 106809"/>
              <a:gd name="adj3" fmla="val 18750"/>
              <a:gd name="adj4" fmla="val 118624"/>
              <a:gd name="adj5" fmla="val 133642"/>
              <a:gd name="adj6" fmla="val 14853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en-US" altLang="zh-CN" dirty="0" smtClean="0">
                <a:solidFill>
                  <a:prstClr val="black"/>
                </a:solidFill>
                <a:latin typeface="微软雅黑" pitchFamily="34" charset="-122"/>
                <a:ea typeface="微软雅黑" pitchFamily="34" charset="-122"/>
              </a:rPr>
              <a:t>ARC</a:t>
            </a:r>
            <a:r>
              <a:rPr lang="zh-CN" altLang="en-US" dirty="0" smtClean="0">
                <a:solidFill>
                  <a:prstClr val="black"/>
                </a:solidFill>
                <a:latin typeface="微软雅黑" pitchFamily="34" charset="-122"/>
                <a:ea typeface="微软雅黑" pitchFamily="34" charset="-122"/>
              </a:rPr>
              <a:t>平台主页，导航条，选择所需资源类型</a:t>
            </a:r>
          </a:p>
        </p:txBody>
      </p:sp>
      <p:sp>
        <p:nvSpPr>
          <p:cNvPr id="9" name="圆角矩形 8"/>
          <p:cNvSpPr/>
          <p:nvPr/>
        </p:nvSpPr>
        <p:spPr>
          <a:xfrm>
            <a:off x="1357290" y="4000504"/>
            <a:ext cx="1419236" cy="228601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0" name="圆角矩形 9"/>
          <p:cNvSpPr/>
          <p:nvPr/>
        </p:nvSpPr>
        <p:spPr>
          <a:xfrm>
            <a:off x="5500694" y="2285992"/>
            <a:ext cx="2928958" cy="71438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线形标注 2(无边框) 10"/>
          <p:cNvSpPr/>
          <p:nvPr/>
        </p:nvSpPr>
        <p:spPr>
          <a:xfrm>
            <a:off x="7000892" y="1000108"/>
            <a:ext cx="1785950" cy="1214446"/>
          </a:xfrm>
          <a:prstGeom prst="callout2">
            <a:avLst>
              <a:gd name="adj1" fmla="val 33030"/>
              <a:gd name="adj2" fmla="val -1769"/>
              <a:gd name="adj3" fmla="val 33030"/>
              <a:gd name="adj4" fmla="val -14671"/>
              <a:gd name="adj5" fmla="val 106379"/>
              <a:gd name="adj6" fmla="val -4743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检索区，始终位于页面右上方</a:t>
            </a:r>
          </a:p>
        </p:txBody>
      </p:sp>
      <p:sp>
        <p:nvSpPr>
          <p:cNvPr id="12" name="线形标注 2(无边框) 11"/>
          <p:cNvSpPr/>
          <p:nvPr/>
        </p:nvSpPr>
        <p:spPr>
          <a:xfrm>
            <a:off x="71438" y="4071942"/>
            <a:ext cx="928662" cy="857256"/>
          </a:xfrm>
          <a:prstGeom prst="callout2">
            <a:avLst>
              <a:gd name="adj1" fmla="val 18750"/>
              <a:gd name="adj2" fmla="val 106809"/>
              <a:gd name="adj3" fmla="val 18750"/>
              <a:gd name="adj4" fmla="val 118624"/>
              <a:gd name="adj5" fmla="val 47206"/>
              <a:gd name="adj6" fmla="val 13834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按学科浏览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500"/>
                                        <p:tgtEl>
                                          <p:spTgt spid="1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500"/>
                                        <p:tgtEl>
                                          <p:spTgt spid="9"/>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5"/>
          <p:cNvGrpSpPr>
            <a:grpSpLocks/>
          </p:cNvGrpSpPr>
          <p:nvPr/>
        </p:nvGrpSpPr>
        <p:grpSpPr bwMode="auto">
          <a:xfrm>
            <a:off x="2100712" y="2040489"/>
            <a:ext cx="3989134" cy="888445"/>
            <a:chOff x="4247964" y="2057753"/>
            <a:chExt cx="3990093" cy="888157"/>
          </a:xfrm>
        </p:grpSpPr>
        <p:sp>
          <p:nvSpPr>
            <p:cNvPr id="7" name="TextBox 6"/>
            <p:cNvSpPr txBox="1"/>
            <p:nvPr/>
          </p:nvSpPr>
          <p:spPr>
            <a:xfrm>
              <a:off x="5003796" y="2057753"/>
              <a:ext cx="2463126" cy="461515"/>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a:t>
              </a:r>
              <a:r>
                <a:rPr lang="zh-CN" altLang="en-US" sz="2400" dirty="0" smtClean="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3224734" cy="369212"/>
            </a:xfrm>
            <a:prstGeom prst="rect">
              <a:avLst/>
            </a:prstGeom>
            <a:noFill/>
          </p:spPr>
          <p:txBody>
            <a:bodyPr wrap="none">
              <a:spAutoFit/>
            </a:bodyPr>
            <a:lstStyle/>
            <a:p>
              <a:pPr fontAlgn="auto">
                <a:spcBef>
                  <a:spcPts val="0"/>
                </a:spcBef>
                <a:spcAft>
                  <a:spcPts val="0"/>
                </a:spcAft>
                <a:defRPr/>
              </a:pP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背景、学会、出版物简介</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10" name="组合 16"/>
          <p:cNvGrpSpPr>
            <a:grpSpLocks/>
          </p:cNvGrpSpPr>
          <p:nvPr/>
        </p:nvGrpSpPr>
        <p:grpSpPr bwMode="auto">
          <a:xfrm>
            <a:off x="2100713" y="3429000"/>
            <a:ext cx="4982739" cy="812247"/>
            <a:chOff x="4247964" y="2057753"/>
            <a:chExt cx="4982879" cy="811369"/>
          </a:xfrm>
        </p:grpSpPr>
        <p:sp>
          <p:nvSpPr>
            <p:cNvPr id="11" name="TextBox 10"/>
            <p:cNvSpPr txBox="1">
              <a:spLocks noChangeArrowheads="1"/>
            </p:cNvSpPr>
            <p:nvPr/>
          </p:nvSpPr>
          <p:spPr bwMode="auto">
            <a:xfrm>
              <a:off x="5003661" y="2057753"/>
              <a:ext cx="3134279" cy="461166"/>
            </a:xfrm>
            <a:prstGeom prst="rect">
              <a:avLst/>
            </a:prstGeom>
            <a:noFill/>
            <a:ln w="9525">
              <a:noFill/>
              <a:miter lim="800000"/>
              <a:headEnd/>
              <a:tailEnd/>
            </a:ln>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a:t>
              </a:r>
              <a:r>
                <a:rPr lang="zh-CN" altLang="en-US" sz="2400" dirty="0" smtClean="0">
                  <a:solidFill>
                    <a:schemeClr val="tx1">
                      <a:lumMod val="95000"/>
                      <a:lumOff val="5000"/>
                    </a:schemeClr>
                  </a:solidFill>
                  <a:latin typeface="微软雅黑" pitchFamily="34" charset="-122"/>
                  <a:ea typeface="微软雅黑" pitchFamily="34" charset="-122"/>
                </a:rPr>
                <a:t>数据库使用说明</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0" y="2500189"/>
              <a:ext cx="4217683"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——ARC</a:t>
              </a:r>
              <a:r>
                <a:rPr lang="zh-CN" altLang="en-US" dirty="0" smtClean="0">
                  <a:solidFill>
                    <a:schemeClr val="tx1">
                      <a:lumMod val="95000"/>
                      <a:lumOff val="5000"/>
                    </a:schemeClr>
                  </a:solidFill>
                  <a:latin typeface="微软雅黑" pitchFamily="34" charset="-122"/>
                  <a:ea typeface="微软雅黑" pitchFamily="34" charset="-122"/>
                </a:rPr>
                <a:t>平台介绍、期刊、会议录浏览</a:t>
              </a:r>
              <a:endParaRPr lang="zh-CN" altLang="en-US" dirty="0" smtClean="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14" name="组合 20"/>
          <p:cNvGrpSpPr>
            <a:grpSpLocks/>
          </p:cNvGrpSpPr>
          <p:nvPr/>
        </p:nvGrpSpPr>
        <p:grpSpPr bwMode="auto">
          <a:xfrm>
            <a:off x="2096300" y="4759895"/>
            <a:ext cx="5904724" cy="812245"/>
            <a:chOff x="4247964" y="2057753"/>
            <a:chExt cx="5905246" cy="811368"/>
          </a:xfrm>
        </p:grpSpPr>
        <p:sp>
          <p:nvSpPr>
            <p:cNvPr id="15" name="TextBox 14"/>
            <p:cNvSpPr txBox="1"/>
            <p:nvPr/>
          </p:nvSpPr>
          <p:spPr>
            <a:xfrm>
              <a:off x="5003681" y="2057753"/>
              <a:ext cx="2154948" cy="461167"/>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a:t>
              </a:r>
              <a:r>
                <a:rPr lang="zh-CN" altLang="en-US" sz="2400" dirty="0" smtClean="0">
                  <a:solidFill>
                    <a:schemeClr val="tx1">
                      <a:lumMod val="95000"/>
                      <a:lumOff val="5000"/>
                    </a:schemeClr>
                  </a:solidFill>
                  <a:latin typeface="微软雅黑" pitchFamily="34" charset="-122"/>
                  <a:ea typeface="微软雅黑" pitchFamily="34" charset="-122"/>
                </a:rPr>
                <a:t>其它信息</a:t>
              </a:r>
              <a:endParaRPr lang="en-US" altLang="zh-CN" sz="2400" dirty="0" smtClean="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5140003"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行业动态、宇航科学职业发展、职位申请等</a:t>
              </a:r>
              <a:endParaRPr lang="zh-CN" altLang="en-US" kern="0" dirty="0">
                <a:solidFill>
                  <a:schemeClr val="tx1">
                    <a:lumMod val="95000"/>
                    <a:lumOff val="5000"/>
                  </a:schemeClr>
                </a:solidFill>
                <a:latin typeface="微软雅黑" pitchFamily="34" charset="-122"/>
                <a:ea typeface="微软雅黑" pitchFamily="34" charset="-122"/>
              </a:endParaRPr>
            </a:p>
          </p:txBody>
        </p:sp>
      </p:grpSp>
      <p:cxnSp>
        <p:nvCxnSpPr>
          <p:cNvPr id="18" name="直接连接符​​ 29"/>
          <p:cNvCxnSpPr>
            <a:cxnSpLocks noChangeShapeType="1"/>
          </p:cNvCxnSpPr>
          <p:nvPr/>
        </p:nvCxnSpPr>
        <p:spPr bwMode="auto">
          <a:xfrm flipH="1">
            <a:off x="644555" y="1506519"/>
            <a:ext cx="7988300" cy="0"/>
          </a:xfrm>
          <a:prstGeom prst="line">
            <a:avLst/>
          </a:prstGeom>
          <a:noFill/>
          <a:ln w="9525" algn="ctr">
            <a:solidFill>
              <a:srgbClr val="54C863"/>
            </a:solidFill>
            <a:round/>
            <a:headEnd/>
            <a:tailEnd/>
          </a:ln>
        </p:spPr>
      </p:cxnSp>
      <p:sp>
        <p:nvSpPr>
          <p:cNvPr id="19" name="标题 24"/>
          <p:cNvSpPr txBox="1">
            <a:spLocks/>
          </p:cNvSpPr>
          <p:nvPr/>
        </p:nvSpPr>
        <p:spPr bwMode="auto">
          <a:xfrm>
            <a:off x="357158" y="714356"/>
            <a:ext cx="8229600" cy="704850"/>
          </a:xfrm>
          <a:prstGeom prst="rect">
            <a:avLst/>
          </a:prstGeom>
          <a:noFill/>
          <a:ln w="9525">
            <a:noFill/>
            <a:miter lim="800000"/>
            <a:headEnd/>
            <a:tailEnd/>
          </a:ln>
        </p:spPr>
        <p:txBody>
          <a:bodyPr anchor="ctr"/>
          <a:lstStyle/>
          <a:p>
            <a:pPr algn="r"/>
            <a:r>
              <a:rPr lang="zh-CN" altLang="en-US" sz="4000" b="1" dirty="0" smtClean="0">
                <a:solidFill>
                  <a:schemeClr val="tx1">
                    <a:lumMod val="95000"/>
                    <a:lumOff val="5000"/>
                  </a:schemeClr>
                </a:solidFill>
                <a:latin typeface="微软雅黑" pitchFamily="34" charset="-122"/>
                <a:ea typeface="微软雅黑" pitchFamily="34" charset="-122"/>
              </a:rPr>
              <a:t>提纲</a:t>
            </a:r>
            <a:r>
              <a:rPr lang="en-US" altLang="zh-CN" sz="3200" dirty="0" smtClean="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0" name="灯片编号占位符 19"/>
          <p:cNvSpPr>
            <a:spLocks noGrp="1"/>
          </p:cNvSpPr>
          <p:nvPr>
            <p:ph type="sldNum" sz="quarter" idx="12"/>
          </p:nvPr>
        </p:nvSpPr>
        <p:spPr/>
        <p:txBody>
          <a:bodyPr/>
          <a:lstStyle/>
          <a:p>
            <a:pPr algn="r" rtl="0"/>
            <a:fld id="{482E7AA6-1A11-4F54-B86E-211BB401B0FE}" type="slidenum">
              <a:rPr lang="zh-CN" altLang="en-US" sz="1200" kern="1200" smtClean="0">
                <a:solidFill>
                  <a:schemeClr val="tx1">
                    <a:lumMod val="95000"/>
                    <a:lumOff val="5000"/>
                  </a:schemeClr>
                </a:solidFill>
                <a:latin typeface="微软雅黑" pitchFamily="34" charset="-122"/>
                <a:ea typeface="微软雅黑" pitchFamily="34" charset="-122"/>
              </a:rPr>
              <a:pPr algn="r" rtl="0"/>
              <a:t>2</a:t>
            </a:fld>
            <a:endParaRPr lang="zh-CN" altLang="en-US" sz="1200" kern="1200">
              <a:solidFill>
                <a:schemeClr val="tx1">
                  <a:lumMod val="95000"/>
                  <a:lumOff val="5000"/>
                </a:schemeClr>
              </a:solidFill>
              <a:latin typeface="微软雅黑" pitchFamily="34" charset="-122"/>
              <a:ea typeface="微软雅黑" pitchFamily="34" charset="-122"/>
            </a:endParaRPr>
          </a:p>
        </p:txBody>
      </p:sp>
      <p:sp>
        <p:nvSpPr>
          <p:cNvPr id="21" name="页脚占位符 20"/>
          <p:cNvSpPr>
            <a:spLocks noGrp="1"/>
          </p:cNvSpPr>
          <p:nvPr>
            <p:ph type="ftr" sz="quarter" idx="11"/>
          </p:nvPr>
        </p:nvSpPr>
        <p:spPr/>
        <p:txBody>
          <a:bodyPr/>
          <a:lstStyle/>
          <a:p>
            <a:pPr>
              <a:defRPr/>
            </a:pPr>
            <a:r>
              <a:rPr lang="en-US" altLang="zh-CN" dirty="0" smtClean="0">
                <a:solidFill>
                  <a:schemeClr val="tx1">
                    <a:lumMod val="95000"/>
                    <a:lumOff val="5000"/>
                  </a:schemeClr>
                </a:solidFill>
              </a:rPr>
              <a:t>iGroup</a:t>
            </a:r>
            <a:r>
              <a:rPr lang="zh-CN" altLang="en-US" smtClean="0">
                <a:solidFill>
                  <a:schemeClr val="tx1">
                    <a:lumMod val="95000"/>
                    <a:lumOff val="5000"/>
                  </a:schemeClr>
                </a:solidFill>
              </a:rPr>
              <a:t>中国</a:t>
            </a:r>
            <a:r>
              <a:rPr lang="en-US" altLang="zh-CN" dirty="0" smtClean="0">
                <a:solidFill>
                  <a:schemeClr val="tx1">
                    <a:lumMod val="95000"/>
                    <a:lumOff val="5000"/>
                  </a:schemeClr>
                </a:solidFill>
              </a:rPr>
              <a:t>·</a:t>
            </a:r>
            <a:r>
              <a:rPr lang="zh-CN" altLang="en-US" smtClean="0">
                <a:solidFill>
                  <a:schemeClr val="tx1">
                    <a:lumMod val="95000"/>
                    <a:lumOff val="5000"/>
                  </a:schemeClr>
                </a:solidFill>
              </a:rPr>
              <a:t>长煦信息技术咨询（上海）有限公司</a:t>
            </a:r>
            <a:endParaRPr lang="zh-CN" altLang="en-US"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25"/>
                                      </p:to>
                                    </p:set>
                                    <p:animEffect filter="image" prLst="opacity: 0.25">
                                      <p:cBhvr rctx="IE">
                                        <p:cTn id="7" dur="indefinite"/>
                                        <p:tgtEl>
                                          <p:spTgt spid="10"/>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25"/>
                                      </p:to>
                                    </p:set>
                                    <p:animEffect filter="image" prLst="opacity: 0.25">
                                      <p:cBhvr rctx="IE">
                                        <p:cTn id="10"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eaLnBrk="1" hangingPunct="1">
              <a:spcBef>
                <a:spcPts val="600"/>
              </a:spcBef>
            </a:pPr>
            <a:r>
              <a:rPr lang="en-US" sz="3600" b="1" dirty="0" err="1" smtClean="0">
                <a:solidFill>
                  <a:schemeClr val="tx1">
                    <a:lumMod val="65000"/>
                    <a:lumOff val="35000"/>
                  </a:schemeClr>
                </a:solidFill>
                <a:latin typeface="Times New Roman" pitchFamily="18" charset="0"/>
                <a:cs typeface="Times New Roman" pitchFamily="18" charset="0"/>
              </a:rPr>
              <a:t>检索说明</a:t>
            </a:r>
            <a:endParaRPr sz="3600" b="1" dirty="0">
              <a:solidFill>
                <a:schemeClr val="tx1">
                  <a:lumMod val="65000"/>
                  <a:lumOff val="35000"/>
                </a:schemeClr>
              </a:solidFill>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20</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357158" y="1928802"/>
            <a:ext cx="8152336" cy="2143140"/>
          </a:xfrm>
          <a:prstGeom prst="rect">
            <a:avLst/>
          </a:prstGeom>
          <a:noFill/>
          <a:ln w="9525">
            <a:noFill/>
            <a:miter lim="800000"/>
            <a:headEnd/>
            <a:tailEnd/>
          </a:ln>
          <a:effectLst/>
        </p:spPr>
      </p:pic>
      <p:sp>
        <p:nvSpPr>
          <p:cNvPr id="8" name="线形标注 2(无边框) 7"/>
          <p:cNvSpPr/>
          <p:nvPr/>
        </p:nvSpPr>
        <p:spPr>
          <a:xfrm>
            <a:off x="500034" y="4286256"/>
            <a:ext cx="2714644" cy="1500198"/>
          </a:xfrm>
          <a:prstGeom prst="callout2">
            <a:avLst>
              <a:gd name="adj1" fmla="val 18750"/>
              <a:gd name="adj2" fmla="val 106809"/>
              <a:gd name="adj3" fmla="val 18750"/>
              <a:gd name="adj4" fmla="val 118624"/>
              <a:gd name="adj5" fmla="val -29691"/>
              <a:gd name="adj6" fmla="val 15492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可根据关键词、文章</a:t>
            </a:r>
            <a:r>
              <a:rPr lang="en-US" altLang="zh-CN" dirty="0" smtClean="0">
                <a:solidFill>
                  <a:prstClr val="black"/>
                </a:solidFill>
                <a:latin typeface="微软雅黑" pitchFamily="34" charset="-122"/>
                <a:ea typeface="微软雅黑" pitchFamily="34" charset="-122"/>
              </a:rPr>
              <a:t>/</a:t>
            </a:r>
            <a:r>
              <a:rPr lang="zh-CN" altLang="en-US" dirty="0" smtClean="0">
                <a:solidFill>
                  <a:prstClr val="black"/>
                </a:solidFill>
                <a:latin typeface="微软雅黑" pitchFamily="34" charset="-122"/>
                <a:ea typeface="微软雅黑" pitchFamily="34" charset="-122"/>
              </a:rPr>
              <a:t>书名、作者、</a:t>
            </a:r>
            <a:r>
              <a:rPr lang="en-US" altLang="zh-CN" dirty="0" smtClean="0">
                <a:solidFill>
                  <a:prstClr val="black"/>
                </a:solidFill>
                <a:latin typeface="微软雅黑" pitchFamily="34" charset="-122"/>
                <a:ea typeface="微软雅黑" pitchFamily="34" charset="-122"/>
              </a:rPr>
              <a:t>DOI/ISBN</a:t>
            </a:r>
            <a:r>
              <a:rPr lang="zh-CN" altLang="en-US" dirty="0" smtClean="0">
                <a:solidFill>
                  <a:prstClr val="black"/>
                </a:solidFill>
                <a:latin typeface="微软雅黑" pitchFamily="34" charset="-122"/>
                <a:ea typeface="微软雅黑" pitchFamily="34" charset="-122"/>
              </a:rPr>
              <a:t>号进行简单搜索</a:t>
            </a:r>
          </a:p>
        </p:txBody>
      </p:sp>
      <p:sp>
        <p:nvSpPr>
          <p:cNvPr id="9" name="圆角矩形 8"/>
          <p:cNvSpPr/>
          <p:nvPr/>
        </p:nvSpPr>
        <p:spPr>
          <a:xfrm>
            <a:off x="2643174" y="2000240"/>
            <a:ext cx="3214710" cy="64294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0" name="圆角矩形 9"/>
          <p:cNvSpPr/>
          <p:nvPr/>
        </p:nvSpPr>
        <p:spPr>
          <a:xfrm>
            <a:off x="3071802" y="3286124"/>
            <a:ext cx="3929090" cy="57150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圆角矩形 10"/>
          <p:cNvSpPr/>
          <p:nvPr/>
        </p:nvSpPr>
        <p:spPr>
          <a:xfrm>
            <a:off x="6715140" y="2071678"/>
            <a:ext cx="1785950" cy="7858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2" name="线形标注 2(无边框) 11"/>
          <p:cNvSpPr/>
          <p:nvPr/>
        </p:nvSpPr>
        <p:spPr>
          <a:xfrm>
            <a:off x="4643438" y="4500570"/>
            <a:ext cx="2071702" cy="928694"/>
          </a:xfrm>
          <a:prstGeom prst="callout2">
            <a:avLst>
              <a:gd name="adj1" fmla="val 18750"/>
              <a:gd name="adj2" fmla="val 112136"/>
              <a:gd name="adj3" fmla="val 18750"/>
              <a:gd name="adj4" fmla="val 128517"/>
              <a:gd name="adj5" fmla="val -171240"/>
              <a:gd name="adj6" fmla="val 16896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如需精确搜索，点击此处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5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500"/>
                                        <p:tgtEl>
                                          <p:spTgt spid="1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algn="l" eaLnBrk="1" hangingPunct="1">
              <a:spcBef>
                <a:spcPts val="600"/>
              </a:spcBef>
            </a:pPr>
            <a:r>
              <a:rPr lang="en-US" sz="3200" b="1" dirty="0" err="1" smtClean="0">
                <a:solidFill>
                  <a:schemeClr val="tx1">
                    <a:lumMod val="65000"/>
                    <a:lumOff val="35000"/>
                  </a:schemeClr>
                </a:solidFill>
                <a:latin typeface="Times New Roman" pitchFamily="18" charset="0"/>
                <a:cs typeface="Times New Roman" pitchFamily="18" charset="0"/>
              </a:rPr>
              <a:t>高级搜索</a:t>
            </a:r>
            <a:endParaRPr sz="3200" b="1" dirty="0">
              <a:solidFill>
                <a:schemeClr val="tx1">
                  <a:lumMod val="65000"/>
                  <a:lumOff val="35000"/>
                </a:schemeClr>
              </a:solidFill>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21</a:t>
            </a:fld>
            <a:endParaRPr lang="en-US"/>
          </a:p>
        </p:txBody>
      </p:sp>
      <p:pic>
        <p:nvPicPr>
          <p:cNvPr id="3075" name="Picture 3" descr="C:\Documents and Settings\Lycia\桌面\Search Results (AIAA)_副本.jpg"/>
          <p:cNvPicPr>
            <a:picLocks noChangeAspect="1" noChangeArrowheads="1"/>
          </p:cNvPicPr>
          <p:nvPr/>
        </p:nvPicPr>
        <p:blipFill>
          <a:blip r:embed="rId2" cstate="print"/>
          <a:srcRect/>
          <a:stretch>
            <a:fillRect/>
          </a:stretch>
        </p:blipFill>
        <p:spPr bwMode="auto">
          <a:xfrm>
            <a:off x="3643306" y="642918"/>
            <a:ext cx="4832602" cy="6012000"/>
          </a:xfrm>
          <a:prstGeom prst="rect">
            <a:avLst/>
          </a:prstGeom>
          <a:noFill/>
        </p:spPr>
      </p:pic>
      <p:sp>
        <p:nvSpPr>
          <p:cNvPr id="8" name="线形标注 2(无边框) 7"/>
          <p:cNvSpPr/>
          <p:nvPr/>
        </p:nvSpPr>
        <p:spPr>
          <a:xfrm>
            <a:off x="714348" y="1928802"/>
            <a:ext cx="2071702" cy="500066"/>
          </a:xfrm>
          <a:prstGeom prst="callout2">
            <a:avLst>
              <a:gd name="adj1" fmla="val 18750"/>
              <a:gd name="adj2" fmla="val 106809"/>
              <a:gd name="adj3" fmla="val 18750"/>
              <a:gd name="adj4" fmla="val 118624"/>
              <a:gd name="adj5" fmla="val 69578"/>
              <a:gd name="adj6" fmla="val 14004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输入详细信息</a:t>
            </a:r>
          </a:p>
        </p:txBody>
      </p:sp>
      <p:sp>
        <p:nvSpPr>
          <p:cNvPr id="9" name="线形标注 2(无边框) 8"/>
          <p:cNvSpPr/>
          <p:nvPr/>
        </p:nvSpPr>
        <p:spPr>
          <a:xfrm>
            <a:off x="714348" y="3143248"/>
            <a:ext cx="2071702" cy="500066"/>
          </a:xfrm>
          <a:prstGeom prst="callout2">
            <a:avLst>
              <a:gd name="adj1" fmla="val 18750"/>
              <a:gd name="adj2" fmla="val 106809"/>
              <a:gd name="adj3" fmla="val 18750"/>
              <a:gd name="adj4" fmla="val 118624"/>
              <a:gd name="adj5" fmla="val 82188"/>
              <a:gd name="adj6" fmla="val 140803"/>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选择出版物类型</a:t>
            </a:r>
          </a:p>
        </p:txBody>
      </p:sp>
      <p:sp>
        <p:nvSpPr>
          <p:cNvPr id="10" name="线形标注 2(无边框) 9"/>
          <p:cNvSpPr/>
          <p:nvPr/>
        </p:nvSpPr>
        <p:spPr>
          <a:xfrm>
            <a:off x="714348" y="4000504"/>
            <a:ext cx="2071702" cy="785818"/>
          </a:xfrm>
          <a:prstGeom prst="callout2">
            <a:avLst>
              <a:gd name="adj1" fmla="val 18750"/>
              <a:gd name="adj2" fmla="val 106809"/>
              <a:gd name="adj3" fmla="val 18750"/>
              <a:gd name="adj4" fmla="val 118624"/>
              <a:gd name="adj5" fmla="val 105690"/>
              <a:gd name="adj6" fmla="val 14384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选择出版物发行年份</a:t>
            </a:r>
          </a:p>
        </p:txBody>
      </p:sp>
      <p:sp>
        <p:nvSpPr>
          <p:cNvPr id="11" name="线形标注 2(无边框) 10"/>
          <p:cNvSpPr/>
          <p:nvPr/>
        </p:nvSpPr>
        <p:spPr>
          <a:xfrm>
            <a:off x="714348" y="5500702"/>
            <a:ext cx="2071702" cy="500066"/>
          </a:xfrm>
          <a:prstGeom prst="callout2">
            <a:avLst>
              <a:gd name="adj1" fmla="val 18750"/>
              <a:gd name="adj2" fmla="val 106809"/>
              <a:gd name="adj3" fmla="val 18750"/>
              <a:gd name="adj4" fmla="val 118624"/>
              <a:gd name="adj5" fmla="val 111656"/>
              <a:gd name="adj6" fmla="val 14238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检索历史</a:t>
            </a:r>
          </a:p>
        </p:txBody>
      </p:sp>
      <p:sp>
        <p:nvSpPr>
          <p:cNvPr id="12" name="圆角矩形 11"/>
          <p:cNvSpPr/>
          <p:nvPr/>
        </p:nvSpPr>
        <p:spPr>
          <a:xfrm>
            <a:off x="3643306" y="928670"/>
            <a:ext cx="1714512" cy="214314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3" name="圆角矩形 12"/>
          <p:cNvSpPr/>
          <p:nvPr/>
        </p:nvSpPr>
        <p:spPr>
          <a:xfrm>
            <a:off x="3643306" y="3143248"/>
            <a:ext cx="1714512" cy="156211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4" name="圆角矩形 13"/>
          <p:cNvSpPr/>
          <p:nvPr/>
        </p:nvSpPr>
        <p:spPr>
          <a:xfrm>
            <a:off x="3643306" y="4714860"/>
            <a:ext cx="1714512" cy="9287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5" name="圆角矩形 14"/>
          <p:cNvSpPr/>
          <p:nvPr/>
        </p:nvSpPr>
        <p:spPr>
          <a:xfrm>
            <a:off x="3643306" y="5643578"/>
            <a:ext cx="1714512" cy="9287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ycia\桌面\Show Publications (AIAA)_副本.jpg"/>
          <p:cNvPicPr>
            <a:picLocks noChangeAspect="1" noChangeArrowheads="1"/>
          </p:cNvPicPr>
          <p:nvPr/>
        </p:nvPicPr>
        <p:blipFill>
          <a:blip r:embed="rId2" cstate="print"/>
          <a:srcRect/>
          <a:stretch>
            <a:fillRect/>
          </a:stretch>
        </p:blipFill>
        <p:spPr bwMode="auto">
          <a:xfrm>
            <a:off x="2714612" y="1571612"/>
            <a:ext cx="5364000" cy="4740555"/>
          </a:xfrm>
          <a:prstGeom prst="rect">
            <a:avLst/>
          </a:prstGeom>
          <a:noFill/>
        </p:spPr>
      </p:pic>
      <p:sp>
        <p:nvSpPr>
          <p:cNvPr id="2" name="标题 1"/>
          <p:cNvSpPr>
            <a:spLocks noGrp="1"/>
          </p:cNvSpPr>
          <p:nvPr>
            <p:ph type="title"/>
          </p:nvPr>
        </p:nvSpPr>
        <p:spPr/>
        <p:txBody>
          <a:bodyPr>
            <a:normAutofit/>
          </a:bodyPr>
          <a:lstStyle/>
          <a:p>
            <a:pPr marL="342900" indent="-342900" eaLnBrk="1" hangingPunct="1">
              <a:spcBef>
                <a:spcPts val="600"/>
              </a:spcBef>
            </a:pPr>
            <a:r>
              <a:rPr lang="en-US" altLang="zh-CN" sz="3600" b="1" dirty="0" err="1" smtClean="0">
                <a:solidFill>
                  <a:schemeClr val="tx1">
                    <a:lumMod val="65000"/>
                    <a:lumOff val="35000"/>
                  </a:schemeClr>
                </a:solidFill>
                <a:latin typeface="Times New Roman" pitchFamily="18" charset="0"/>
                <a:cs typeface="Times New Roman" pitchFamily="18" charset="0"/>
              </a:rPr>
              <a:t>AIAA</a:t>
            </a:r>
            <a:r>
              <a:rPr lang="en-US" altLang="zh-CN" sz="3600" b="1" dirty="0" err="1" smtClean="0">
                <a:solidFill>
                  <a:schemeClr val="tx1">
                    <a:lumMod val="65000"/>
                    <a:lumOff val="35000"/>
                  </a:schemeClr>
                </a:solidFill>
                <a:latin typeface="微软雅黑" pitchFamily="34" charset="-122"/>
                <a:cs typeface="Times New Roman" pitchFamily="18" charset="0"/>
              </a:rPr>
              <a:t>期刊总览</a:t>
            </a:r>
            <a:endParaRPr lang="en-US" sz="3600" b="1" dirty="0" smtClean="0">
              <a:solidFill>
                <a:schemeClr val="tx1">
                  <a:lumMod val="65000"/>
                  <a:lumOff val="35000"/>
                </a:schemeClr>
              </a:solidFill>
              <a:latin typeface="微软雅黑" pitchFamily="34" charset="-122"/>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22</a:t>
            </a:fld>
            <a:endParaRPr lang="en-US"/>
          </a:p>
        </p:txBody>
      </p:sp>
      <p:sp>
        <p:nvSpPr>
          <p:cNvPr id="8" name="线形标注 2(无边框) 7"/>
          <p:cNvSpPr/>
          <p:nvPr/>
        </p:nvSpPr>
        <p:spPr>
          <a:xfrm>
            <a:off x="428596" y="2143116"/>
            <a:ext cx="1785950" cy="1143008"/>
          </a:xfrm>
          <a:prstGeom prst="callout2">
            <a:avLst>
              <a:gd name="adj1" fmla="val 33417"/>
              <a:gd name="adj2" fmla="val 106809"/>
              <a:gd name="adj3" fmla="val 30750"/>
              <a:gd name="adj4" fmla="val 121098"/>
              <a:gd name="adj5" fmla="val -29467"/>
              <a:gd name="adj6" fmla="val 18800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点击进入全部期刊列表</a:t>
            </a:r>
          </a:p>
        </p:txBody>
      </p:sp>
      <p:sp>
        <p:nvSpPr>
          <p:cNvPr id="10" name="线形标注 2(无边框) 9"/>
          <p:cNvSpPr/>
          <p:nvPr/>
        </p:nvSpPr>
        <p:spPr>
          <a:xfrm>
            <a:off x="428596" y="3643314"/>
            <a:ext cx="1785950" cy="2214578"/>
          </a:xfrm>
          <a:prstGeom prst="callout2">
            <a:avLst>
              <a:gd name="adj1" fmla="val 38245"/>
              <a:gd name="adj2" fmla="val 106809"/>
              <a:gd name="adj3" fmla="val 38245"/>
              <a:gd name="adj4" fmla="val 121098"/>
              <a:gd name="adj5" fmla="val -3078"/>
              <a:gd name="adj6" fmla="val 21019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列出所有在版的和已停刊的期刊，标记有“</a:t>
            </a:r>
            <a:r>
              <a:rPr lang="en-US" altLang="zh-CN" dirty="0" smtClean="0">
                <a:solidFill>
                  <a:prstClr val="black"/>
                </a:solidFill>
                <a:latin typeface="微软雅黑" pitchFamily="34" charset="-122"/>
                <a:ea typeface="微软雅黑" pitchFamily="34" charset="-122"/>
              </a:rPr>
              <a:t>F</a:t>
            </a:r>
            <a:r>
              <a:rPr lang="zh-CN" altLang="en-US" dirty="0" smtClean="0">
                <a:solidFill>
                  <a:prstClr val="black"/>
                </a:solidFill>
                <a:latin typeface="微软雅黑" pitchFamily="34" charset="-122"/>
                <a:ea typeface="微软雅黑" pitchFamily="34" charset="-122"/>
              </a:rPr>
              <a:t>”图标的表示已开通阅读权限（后同）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Documents and Settings\Lycia\桌面\AIAA Journal (AIAA)_副本.png"/>
          <p:cNvPicPr>
            <a:picLocks noChangeAspect="1" noChangeArrowheads="1"/>
          </p:cNvPicPr>
          <p:nvPr/>
        </p:nvPicPr>
        <p:blipFill>
          <a:blip r:embed="rId2" cstate="print"/>
          <a:srcRect/>
          <a:stretch>
            <a:fillRect/>
          </a:stretch>
        </p:blipFill>
        <p:spPr bwMode="auto">
          <a:xfrm>
            <a:off x="1500166" y="1381141"/>
            <a:ext cx="7353300" cy="4333875"/>
          </a:xfrm>
          <a:prstGeom prst="rect">
            <a:avLst/>
          </a:prstGeom>
          <a:noFill/>
        </p:spPr>
      </p:pic>
      <p:sp>
        <p:nvSpPr>
          <p:cNvPr id="7" name="线形标注 2(无边框) 6"/>
          <p:cNvSpPr/>
          <p:nvPr/>
        </p:nvSpPr>
        <p:spPr>
          <a:xfrm>
            <a:off x="357158" y="1452579"/>
            <a:ext cx="2571768" cy="1428760"/>
          </a:xfrm>
          <a:prstGeom prst="callout2">
            <a:avLst>
              <a:gd name="adj1" fmla="val 18750"/>
              <a:gd name="adj2" fmla="val 106809"/>
              <a:gd name="adj3" fmla="val 18750"/>
              <a:gd name="adj4" fmla="val 112300"/>
              <a:gd name="adj5" fmla="val 124555"/>
              <a:gd name="adj6" fmla="val 13052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选择一份期刊，以“</a:t>
            </a:r>
            <a:r>
              <a:rPr lang="en-US" altLang="zh-CN" dirty="0" smtClean="0">
                <a:solidFill>
                  <a:prstClr val="black"/>
                </a:solidFill>
                <a:latin typeface="微软雅黑" pitchFamily="34" charset="-122"/>
                <a:ea typeface="微软雅黑" pitchFamily="34" charset="-122"/>
              </a:rPr>
              <a:t>AIAA Journal</a:t>
            </a:r>
            <a:r>
              <a:rPr lang="zh-CN" altLang="en-US" dirty="0" smtClean="0">
                <a:solidFill>
                  <a:prstClr val="black"/>
                </a:solidFill>
                <a:latin typeface="微软雅黑" pitchFamily="34" charset="-122"/>
                <a:ea typeface="微软雅黑" pitchFamily="34" charset="-122"/>
              </a:rPr>
              <a:t>”为例，点击进入期刊页面</a:t>
            </a:r>
          </a:p>
        </p:txBody>
      </p:sp>
      <p:sp>
        <p:nvSpPr>
          <p:cNvPr id="2" name="标题 1"/>
          <p:cNvSpPr>
            <a:spLocks noGrp="1"/>
          </p:cNvSpPr>
          <p:nvPr>
            <p:ph type="title"/>
          </p:nvPr>
        </p:nvSpPr>
        <p:spPr/>
        <p:txBody>
          <a:bodyPr>
            <a:normAutofit/>
          </a:bodyPr>
          <a:lstStyle/>
          <a:p>
            <a:pPr marL="342900" indent="-342900" algn="l" eaLnBrk="1" hangingPunct="1">
              <a:spcBef>
                <a:spcPts val="600"/>
              </a:spcBef>
            </a:pPr>
            <a:r>
              <a:rPr lang="en-US" sz="3200" b="1" dirty="0" err="1" smtClean="0">
                <a:solidFill>
                  <a:schemeClr val="tx1">
                    <a:lumMod val="65000"/>
                    <a:lumOff val="35000"/>
                  </a:schemeClr>
                </a:solidFill>
                <a:latin typeface="微软雅黑" pitchFamily="34" charset="-122"/>
                <a:cs typeface="Times New Roman" pitchFamily="18" charset="0"/>
              </a:rPr>
              <a:t>期刊浏览</a:t>
            </a:r>
            <a:endParaRPr sz="3200" b="1" dirty="0">
              <a:solidFill>
                <a:schemeClr val="tx1">
                  <a:lumMod val="65000"/>
                  <a:lumOff val="35000"/>
                </a:schemeClr>
              </a:solidFill>
              <a:latin typeface="微软雅黑" pitchFamily="34" charset="-122"/>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Lycia\桌面\AIAA Journal (AIAA)_副本.jpg"/>
          <p:cNvPicPr>
            <a:picLocks noChangeAspect="1" noChangeArrowheads="1"/>
          </p:cNvPicPr>
          <p:nvPr/>
        </p:nvPicPr>
        <p:blipFill>
          <a:blip r:embed="rId2" cstate="print"/>
          <a:srcRect/>
          <a:stretch>
            <a:fillRect/>
          </a:stretch>
        </p:blipFill>
        <p:spPr bwMode="auto">
          <a:xfrm>
            <a:off x="1785918" y="1142984"/>
            <a:ext cx="7067583" cy="4968000"/>
          </a:xfrm>
          <a:prstGeom prst="rect">
            <a:avLst/>
          </a:prstGeom>
          <a:noFill/>
        </p:spPr>
      </p:pic>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24</a:t>
            </a:fld>
            <a:endParaRPr lang="en-US"/>
          </a:p>
        </p:txBody>
      </p:sp>
      <p:sp>
        <p:nvSpPr>
          <p:cNvPr id="7" name="线形标注 2(无边框) 6"/>
          <p:cNvSpPr/>
          <p:nvPr/>
        </p:nvSpPr>
        <p:spPr>
          <a:xfrm>
            <a:off x="571472" y="2857496"/>
            <a:ext cx="2357454" cy="1071570"/>
          </a:xfrm>
          <a:prstGeom prst="callout2">
            <a:avLst>
              <a:gd name="adj1" fmla="val 18750"/>
              <a:gd name="adj2" fmla="val 106809"/>
              <a:gd name="adj3" fmla="val 18750"/>
              <a:gd name="adj4" fmla="val 112300"/>
              <a:gd name="adj5" fmla="val 104693"/>
              <a:gd name="adj6" fmla="val 13482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选择所需阅读的期刊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Lycia\桌面\AIAA Journal  Vol. 52, No. 2 (AIAA)_副本.jpg"/>
          <p:cNvPicPr>
            <a:picLocks noChangeAspect="1" noChangeArrowheads="1"/>
          </p:cNvPicPr>
          <p:nvPr/>
        </p:nvPicPr>
        <p:blipFill>
          <a:blip r:embed="rId2" cstate="print"/>
          <a:srcRect/>
          <a:stretch>
            <a:fillRect/>
          </a:stretch>
        </p:blipFill>
        <p:spPr bwMode="auto">
          <a:xfrm>
            <a:off x="357158" y="928670"/>
            <a:ext cx="7808951" cy="4860000"/>
          </a:xfrm>
          <a:prstGeom prst="rect">
            <a:avLst/>
          </a:prstGeom>
          <a:noFill/>
        </p:spPr>
      </p:pic>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25</a:t>
            </a:fld>
            <a:endParaRPr lang="en-US"/>
          </a:p>
        </p:txBody>
      </p:sp>
      <p:sp>
        <p:nvSpPr>
          <p:cNvPr id="8" name="线形标注 2(无边框) 7"/>
          <p:cNvSpPr/>
          <p:nvPr/>
        </p:nvSpPr>
        <p:spPr>
          <a:xfrm>
            <a:off x="6858016" y="3500438"/>
            <a:ext cx="2000264" cy="857256"/>
          </a:xfrm>
          <a:prstGeom prst="callout2">
            <a:avLst>
              <a:gd name="adj1" fmla="val 15807"/>
              <a:gd name="adj2" fmla="val -4148"/>
              <a:gd name="adj3" fmla="val 15807"/>
              <a:gd name="adj4" fmla="val -13370"/>
              <a:gd name="adj5" fmla="val 60985"/>
              <a:gd name="adj6" fmla="val -5656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按内容类型下载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Lycia\桌面\Show Publications (AIAA)_副本.png"/>
          <p:cNvPicPr>
            <a:picLocks noChangeAspect="1" noChangeArrowheads="1"/>
          </p:cNvPicPr>
          <p:nvPr/>
        </p:nvPicPr>
        <p:blipFill>
          <a:blip r:embed="rId2" cstate="print"/>
          <a:srcRect/>
          <a:stretch>
            <a:fillRect/>
          </a:stretch>
        </p:blipFill>
        <p:spPr bwMode="auto">
          <a:xfrm>
            <a:off x="3000364" y="1571612"/>
            <a:ext cx="5773602" cy="4644000"/>
          </a:xfrm>
          <a:prstGeom prst="rect">
            <a:avLst/>
          </a:prstGeom>
          <a:noFill/>
        </p:spPr>
      </p:pic>
      <p:sp>
        <p:nvSpPr>
          <p:cNvPr id="2" name="标题 1"/>
          <p:cNvSpPr>
            <a:spLocks noGrp="1"/>
          </p:cNvSpPr>
          <p:nvPr>
            <p:ph type="title"/>
          </p:nvPr>
        </p:nvSpPr>
        <p:spPr/>
        <p:txBody>
          <a:bodyPr>
            <a:normAutofit/>
          </a:bodyPr>
          <a:lstStyle/>
          <a:p>
            <a:pPr marL="342900" indent="-342900" eaLnBrk="1" hangingPunct="1">
              <a:spcBef>
                <a:spcPts val="600"/>
              </a:spcBef>
            </a:pPr>
            <a:r>
              <a:rPr lang="en-US" sz="3600" b="1" dirty="0" err="1" smtClean="0">
                <a:solidFill>
                  <a:schemeClr val="tx1">
                    <a:lumMod val="65000"/>
                    <a:lumOff val="35000"/>
                  </a:schemeClr>
                </a:solidFill>
                <a:latin typeface="微软雅黑" pitchFamily="34" charset="-122"/>
                <a:cs typeface="Times New Roman" pitchFamily="18" charset="0"/>
              </a:rPr>
              <a:t>会议录浏览</a:t>
            </a:r>
            <a:endParaRPr sz="3600" b="1" dirty="0">
              <a:solidFill>
                <a:schemeClr val="tx1">
                  <a:lumMod val="65000"/>
                  <a:lumOff val="35000"/>
                </a:schemeClr>
              </a:solidFill>
              <a:latin typeface="微软雅黑" pitchFamily="34" charset="-122"/>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26</a:t>
            </a:fld>
            <a:endParaRPr lang="en-US"/>
          </a:p>
        </p:txBody>
      </p:sp>
      <p:sp>
        <p:nvSpPr>
          <p:cNvPr id="7" name="圆角矩形 6"/>
          <p:cNvSpPr/>
          <p:nvPr/>
        </p:nvSpPr>
        <p:spPr>
          <a:xfrm>
            <a:off x="5786446" y="1500174"/>
            <a:ext cx="1071570" cy="50006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8" name="线形标注 2(无边框) 7"/>
          <p:cNvSpPr/>
          <p:nvPr/>
        </p:nvSpPr>
        <p:spPr>
          <a:xfrm>
            <a:off x="428596" y="2786058"/>
            <a:ext cx="2714644" cy="1214446"/>
          </a:xfrm>
          <a:prstGeom prst="callout2">
            <a:avLst>
              <a:gd name="adj1" fmla="val 18750"/>
              <a:gd name="adj2" fmla="val 106809"/>
              <a:gd name="adj3" fmla="val 18750"/>
              <a:gd name="adj4" fmla="val 118624"/>
              <a:gd name="adj5" fmla="val -61082"/>
              <a:gd name="adj6" fmla="val 194413"/>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点击进入会议录列表，按主题共分为</a:t>
            </a:r>
            <a:r>
              <a:rPr lang="en-US" altLang="zh-CN" dirty="0" smtClean="0">
                <a:solidFill>
                  <a:prstClr val="black"/>
                </a:solidFill>
                <a:latin typeface="微软雅黑" pitchFamily="34" charset="-122"/>
                <a:ea typeface="微软雅黑" pitchFamily="34" charset="-122"/>
              </a:rPr>
              <a:t>46</a:t>
            </a:r>
            <a:r>
              <a:rPr lang="zh-CN" altLang="en-US" dirty="0" smtClean="0">
                <a:solidFill>
                  <a:prstClr val="black"/>
                </a:solidFill>
                <a:latin typeface="微软雅黑" pitchFamily="34" charset="-122"/>
                <a:ea typeface="微软雅黑" pitchFamily="34" charset="-122"/>
              </a:rPr>
              <a:t>个大类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1857356" y="1643050"/>
            <a:ext cx="3695700" cy="3552825"/>
          </a:xfrm>
          <a:prstGeom prst="rect">
            <a:avLst/>
          </a:prstGeom>
          <a:noFill/>
          <a:ln w="9525">
            <a:noFill/>
            <a:miter lim="800000"/>
            <a:headEnd/>
            <a:tailEnd/>
          </a:ln>
          <a:effectLst/>
        </p:spPr>
      </p:pic>
      <p:sp>
        <p:nvSpPr>
          <p:cNvPr id="2" name="标题 1"/>
          <p:cNvSpPr>
            <a:spLocks noGrp="1"/>
          </p:cNvSpPr>
          <p:nvPr>
            <p:ph type="title"/>
          </p:nvPr>
        </p:nvSpPr>
        <p:spPr/>
        <p:txBody>
          <a:bodyPr>
            <a:normAutofit/>
          </a:bodyPr>
          <a:lstStyle/>
          <a:p>
            <a:pPr marL="342900" indent="-342900" algn="l" eaLnBrk="1" hangingPunct="1">
              <a:spcBef>
                <a:spcPts val="600"/>
              </a:spcBef>
            </a:pPr>
            <a:r>
              <a:rPr lang="en-US" sz="3200" b="1" dirty="0" err="1" smtClean="0">
                <a:solidFill>
                  <a:schemeClr val="tx1">
                    <a:lumMod val="65000"/>
                    <a:lumOff val="35000"/>
                  </a:schemeClr>
                </a:solidFill>
                <a:latin typeface="微软雅黑" pitchFamily="34" charset="-122"/>
                <a:cs typeface="Times New Roman" pitchFamily="18" charset="0"/>
              </a:rPr>
              <a:t>会议录浏览</a:t>
            </a:r>
            <a:endParaRPr sz="3200" b="1" dirty="0">
              <a:solidFill>
                <a:schemeClr val="tx1">
                  <a:lumMod val="65000"/>
                  <a:lumOff val="35000"/>
                </a:schemeClr>
              </a:solidFill>
              <a:latin typeface="微软雅黑" pitchFamily="34" charset="-122"/>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27</a:t>
            </a:fld>
            <a:endParaRPr lang="en-US"/>
          </a:p>
        </p:txBody>
      </p:sp>
      <p:sp>
        <p:nvSpPr>
          <p:cNvPr id="8" name="线形标注 2(无边框) 7"/>
          <p:cNvSpPr/>
          <p:nvPr/>
        </p:nvSpPr>
        <p:spPr>
          <a:xfrm>
            <a:off x="357158" y="3714752"/>
            <a:ext cx="2071670" cy="571504"/>
          </a:xfrm>
          <a:prstGeom prst="callout2">
            <a:avLst>
              <a:gd name="adj1" fmla="val 18750"/>
              <a:gd name="adj2" fmla="val 106809"/>
              <a:gd name="adj3" fmla="val 18750"/>
              <a:gd name="adj4" fmla="val 112536"/>
              <a:gd name="adj5" fmla="val -98242"/>
              <a:gd name="adj6" fmla="val 13319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点击进入文章列表</a:t>
            </a:r>
          </a:p>
        </p:txBody>
      </p:sp>
      <p:pic>
        <p:nvPicPr>
          <p:cNvPr id="5124" name="Picture 4"/>
          <p:cNvPicPr>
            <a:picLocks noChangeAspect="1" noChangeArrowheads="1"/>
          </p:cNvPicPr>
          <p:nvPr/>
        </p:nvPicPr>
        <p:blipFill>
          <a:blip r:embed="rId3" cstate="print"/>
          <a:srcRect/>
          <a:stretch>
            <a:fillRect/>
          </a:stretch>
        </p:blipFill>
        <p:spPr bwMode="auto">
          <a:xfrm>
            <a:off x="3071802" y="1643050"/>
            <a:ext cx="6457950" cy="4362450"/>
          </a:xfrm>
          <a:prstGeom prst="rect">
            <a:avLst/>
          </a:prstGeom>
          <a:noFill/>
          <a:ln w="9525">
            <a:noFill/>
            <a:miter lim="800000"/>
            <a:headEnd/>
            <a:tailEnd/>
          </a:ln>
          <a:effectLst/>
        </p:spPr>
      </p:pic>
      <p:sp>
        <p:nvSpPr>
          <p:cNvPr id="10" name="线形标注 2(无边框) 9"/>
          <p:cNvSpPr/>
          <p:nvPr/>
        </p:nvSpPr>
        <p:spPr>
          <a:xfrm>
            <a:off x="1643042" y="5500702"/>
            <a:ext cx="2071670" cy="571504"/>
          </a:xfrm>
          <a:prstGeom prst="callout2">
            <a:avLst>
              <a:gd name="adj1" fmla="val 18750"/>
              <a:gd name="adj2" fmla="val 106809"/>
              <a:gd name="adj3" fmla="val 18750"/>
              <a:gd name="adj4" fmla="val 112536"/>
              <a:gd name="adj5" fmla="val -76173"/>
              <a:gd name="adj6" fmla="val 13319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选择所需内容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Lycia\桌面\Show Publications (AIAA)_副本.png"/>
          <p:cNvPicPr>
            <a:picLocks noChangeAspect="1" noChangeArrowheads="1"/>
          </p:cNvPicPr>
          <p:nvPr/>
        </p:nvPicPr>
        <p:blipFill>
          <a:blip r:embed="rId2" cstate="print"/>
          <a:srcRect/>
          <a:stretch>
            <a:fillRect/>
          </a:stretch>
        </p:blipFill>
        <p:spPr bwMode="auto">
          <a:xfrm>
            <a:off x="1142976" y="1285860"/>
            <a:ext cx="7425218" cy="4896000"/>
          </a:xfrm>
          <a:prstGeom prst="rect">
            <a:avLst/>
          </a:prstGeom>
          <a:noFill/>
        </p:spPr>
      </p:pic>
      <p:sp>
        <p:nvSpPr>
          <p:cNvPr id="2" name="标题 1"/>
          <p:cNvSpPr>
            <a:spLocks noGrp="1"/>
          </p:cNvSpPr>
          <p:nvPr>
            <p:ph type="title"/>
          </p:nvPr>
        </p:nvSpPr>
        <p:spPr/>
        <p:txBody>
          <a:bodyPr>
            <a:normAutofit/>
          </a:bodyPr>
          <a:lstStyle/>
          <a:p>
            <a:r>
              <a:rPr lang="en-US" sz="3600" b="1" dirty="0" err="1" smtClean="0">
                <a:solidFill>
                  <a:schemeClr val="tx1">
                    <a:lumMod val="65000"/>
                    <a:lumOff val="35000"/>
                  </a:schemeClr>
                </a:solidFill>
                <a:latin typeface="微软雅黑" pitchFamily="34" charset="-122"/>
                <a:cs typeface="Times New Roman" pitchFamily="18" charset="0"/>
              </a:rPr>
              <a:t>电子书浏览</a:t>
            </a:r>
            <a:endParaRPr sz="3600" b="1" dirty="0" smtClean="0">
              <a:solidFill>
                <a:schemeClr val="tx1">
                  <a:lumMod val="65000"/>
                  <a:lumOff val="35000"/>
                </a:schemeClr>
              </a:solidFill>
              <a:latin typeface="微软雅黑" pitchFamily="34" charset="-122"/>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28</a:t>
            </a:fld>
            <a:endParaRPr lang="en-US"/>
          </a:p>
        </p:txBody>
      </p:sp>
      <p:sp>
        <p:nvSpPr>
          <p:cNvPr id="7" name="线形标注 2(无边框) 6"/>
          <p:cNvSpPr/>
          <p:nvPr/>
        </p:nvSpPr>
        <p:spPr>
          <a:xfrm>
            <a:off x="5715008" y="1428736"/>
            <a:ext cx="1785950" cy="571504"/>
          </a:xfrm>
          <a:prstGeom prst="callout2">
            <a:avLst>
              <a:gd name="adj1" fmla="val 18750"/>
              <a:gd name="adj2" fmla="val -5830"/>
              <a:gd name="adj3" fmla="val 18750"/>
              <a:gd name="adj4" fmla="val -15348"/>
              <a:gd name="adj5" fmla="val 98308"/>
              <a:gd name="adj6" fmla="val -4219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电子书选项</a:t>
            </a:r>
          </a:p>
        </p:txBody>
      </p:sp>
      <p:sp>
        <p:nvSpPr>
          <p:cNvPr id="8" name="圆角矩形 7"/>
          <p:cNvSpPr/>
          <p:nvPr/>
        </p:nvSpPr>
        <p:spPr>
          <a:xfrm>
            <a:off x="3571868" y="2000240"/>
            <a:ext cx="1571636" cy="57150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圆角矩形 10"/>
          <p:cNvSpPr/>
          <p:nvPr/>
        </p:nvSpPr>
        <p:spPr>
          <a:xfrm>
            <a:off x="3571868" y="2571744"/>
            <a:ext cx="3214710" cy="92869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2" name="线形标注 2(无边框) 11"/>
          <p:cNvSpPr/>
          <p:nvPr/>
        </p:nvSpPr>
        <p:spPr>
          <a:xfrm>
            <a:off x="7572396" y="2000240"/>
            <a:ext cx="1571668" cy="928694"/>
          </a:xfrm>
          <a:prstGeom prst="callout2">
            <a:avLst>
              <a:gd name="adj1" fmla="val 18750"/>
              <a:gd name="adj2" fmla="val -5830"/>
              <a:gd name="adj3" fmla="val 18750"/>
              <a:gd name="adj4" fmla="val -15348"/>
              <a:gd name="adj5" fmla="val 96175"/>
              <a:gd name="adj6" fmla="val -48985"/>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按照内容分类索引</a:t>
            </a:r>
          </a:p>
        </p:txBody>
      </p:sp>
      <p:sp>
        <p:nvSpPr>
          <p:cNvPr id="10" name="圆角矩形 9"/>
          <p:cNvSpPr/>
          <p:nvPr/>
        </p:nvSpPr>
        <p:spPr>
          <a:xfrm>
            <a:off x="3286116" y="3643314"/>
            <a:ext cx="4643470" cy="264320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3" name="线形标注 2(无边框) 12"/>
          <p:cNvSpPr/>
          <p:nvPr/>
        </p:nvSpPr>
        <p:spPr>
          <a:xfrm>
            <a:off x="357158" y="3857628"/>
            <a:ext cx="2357454" cy="1357322"/>
          </a:xfrm>
          <a:prstGeom prst="callout2">
            <a:avLst>
              <a:gd name="adj1" fmla="val 18750"/>
              <a:gd name="adj2" fmla="val 104223"/>
              <a:gd name="adj3" fmla="val 18750"/>
              <a:gd name="adj4" fmla="val 113452"/>
              <a:gd name="adj5" fmla="val 47320"/>
              <a:gd name="adj6" fmla="val 12441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电子书列表，可按照首字母索引，点击进入书籍介绍页面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0"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Lycia\桌面\Advanced Classical Thermodynamics (AIAA)_副本.png"/>
          <p:cNvPicPr>
            <a:picLocks noChangeAspect="1" noChangeArrowheads="1"/>
          </p:cNvPicPr>
          <p:nvPr/>
        </p:nvPicPr>
        <p:blipFill>
          <a:blip r:embed="rId2" cstate="print"/>
          <a:srcRect/>
          <a:stretch>
            <a:fillRect/>
          </a:stretch>
        </p:blipFill>
        <p:spPr bwMode="auto">
          <a:xfrm>
            <a:off x="1214414" y="928670"/>
            <a:ext cx="7677133" cy="5148000"/>
          </a:xfrm>
          <a:prstGeom prst="rect">
            <a:avLst/>
          </a:prstGeom>
          <a:noFill/>
        </p:spPr>
      </p:pic>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29</a:t>
            </a:fld>
            <a:endParaRPr lang="en-US"/>
          </a:p>
        </p:txBody>
      </p:sp>
      <p:sp>
        <p:nvSpPr>
          <p:cNvPr id="8" name="圆角矩形 7"/>
          <p:cNvSpPr/>
          <p:nvPr/>
        </p:nvSpPr>
        <p:spPr>
          <a:xfrm>
            <a:off x="3071802" y="1071546"/>
            <a:ext cx="5857916" cy="164307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9" name="线形标注 2(无边框) 8"/>
          <p:cNvSpPr/>
          <p:nvPr/>
        </p:nvSpPr>
        <p:spPr>
          <a:xfrm>
            <a:off x="500034" y="1142984"/>
            <a:ext cx="1928826" cy="714380"/>
          </a:xfrm>
          <a:prstGeom prst="callout2">
            <a:avLst>
              <a:gd name="adj1" fmla="val 18750"/>
              <a:gd name="adj2" fmla="val 104223"/>
              <a:gd name="adj3" fmla="val 18750"/>
              <a:gd name="adj4" fmla="val 113452"/>
              <a:gd name="adj5" fmla="val 62768"/>
              <a:gd name="adj6" fmla="val 12709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书名，书卷号等信息</a:t>
            </a:r>
          </a:p>
        </p:txBody>
      </p:sp>
      <p:sp>
        <p:nvSpPr>
          <p:cNvPr id="10" name="圆角矩形 9"/>
          <p:cNvSpPr/>
          <p:nvPr/>
        </p:nvSpPr>
        <p:spPr>
          <a:xfrm>
            <a:off x="3071802" y="2714620"/>
            <a:ext cx="5857916" cy="7858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线形标注 2(无边框) 10"/>
          <p:cNvSpPr/>
          <p:nvPr/>
        </p:nvSpPr>
        <p:spPr>
          <a:xfrm>
            <a:off x="500034" y="2143116"/>
            <a:ext cx="1928826" cy="714380"/>
          </a:xfrm>
          <a:prstGeom prst="callout2">
            <a:avLst>
              <a:gd name="adj1" fmla="val 18750"/>
              <a:gd name="adj2" fmla="val 104223"/>
              <a:gd name="adj3" fmla="val 18750"/>
              <a:gd name="adj4" fmla="val 113452"/>
              <a:gd name="adj5" fmla="val 62768"/>
              <a:gd name="adj6" fmla="val 12709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整书下载及内容简介</a:t>
            </a:r>
          </a:p>
        </p:txBody>
      </p:sp>
      <p:sp>
        <p:nvSpPr>
          <p:cNvPr id="12" name="圆角矩形 11"/>
          <p:cNvSpPr/>
          <p:nvPr/>
        </p:nvSpPr>
        <p:spPr>
          <a:xfrm>
            <a:off x="3071802" y="4000504"/>
            <a:ext cx="5786478" cy="207170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3" name="线形标注 2(无边框) 12"/>
          <p:cNvSpPr/>
          <p:nvPr/>
        </p:nvSpPr>
        <p:spPr>
          <a:xfrm>
            <a:off x="500034" y="4214818"/>
            <a:ext cx="1928826" cy="1143008"/>
          </a:xfrm>
          <a:prstGeom prst="callout2">
            <a:avLst>
              <a:gd name="adj1" fmla="val 18750"/>
              <a:gd name="adj2" fmla="val 104223"/>
              <a:gd name="adj3" fmla="val 18750"/>
              <a:gd name="adj4" fmla="val 113452"/>
              <a:gd name="adj5" fmla="val 44837"/>
              <a:gd name="adj6" fmla="val 12709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章节列表，阅读及下载链接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57158" y="693736"/>
            <a:ext cx="8643998" cy="109219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altLang="zh-CN" b="1" dirty="0" smtClean="0">
                <a:solidFill>
                  <a:schemeClr val="tx1">
                    <a:lumMod val="65000"/>
                    <a:lumOff val="35000"/>
                  </a:schemeClr>
                </a:solidFill>
                <a:latin typeface="Times New Roman" pitchFamily="18" charset="0"/>
                <a:cs typeface="Times New Roman" pitchFamily="18" charset="0"/>
              </a:rPr>
              <a:t>AIAA </a:t>
            </a:r>
            <a:r>
              <a:rPr b="1" dirty="0" smtClean="0">
                <a:solidFill>
                  <a:schemeClr val="tx1">
                    <a:lumMod val="65000"/>
                    <a:lumOff val="35000"/>
                  </a:schemeClr>
                </a:solidFill>
                <a:latin typeface="Times New Roman" pitchFamily="18" charset="0"/>
                <a:cs typeface="Times New Roman" pitchFamily="18" charset="0"/>
              </a:rPr>
              <a:t>美国航空航天学会</a:t>
            </a:r>
            <a:r>
              <a:rPr lang="en-US" sz="3200" b="1" dirty="0" smtClean="0">
                <a:solidFill>
                  <a:srgbClr val="003366"/>
                </a:solidFill>
                <a:latin typeface="Times New Roman" pitchFamily="18" charset="0"/>
                <a:cs typeface="Times New Roman" pitchFamily="18" charset="0"/>
              </a:rPr>
              <a:t/>
            </a:r>
            <a:br>
              <a:rPr lang="en-US" sz="3200" b="1" dirty="0" smtClean="0">
                <a:solidFill>
                  <a:srgbClr val="003366"/>
                </a:solidFill>
                <a:latin typeface="Times New Roman" pitchFamily="18" charset="0"/>
                <a:cs typeface="Times New Roman" pitchFamily="18" charset="0"/>
              </a:rPr>
            </a:br>
            <a:r>
              <a:rPr lang="en-US" altLang="zh-CN" sz="3100" b="1" dirty="0" smtClean="0">
                <a:solidFill>
                  <a:schemeClr val="tx1">
                    <a:lumMod val="65000"/>
                    <a:lumOff val="35000"/>
                  </a:schemeClr>
                </a:solidFill>
                <a:latin typeface="Times New Roman" pitchFamily="18" charset="0"/>
                <a:cs typeface="Times New Roman" pitchFamily="18" charset="0"/>
              </a:rPr>
              <a:t>American Institute of Aeronautics and Astronautics</a:t>
            </a:r>
            <a:r>
              <a:rPr lang="en-US" altLang="zh-CN" b="1" dirty="0" smtClean="0">
                <a:solidFill>
                  <a:schemeClr val="tx1">
                    <a:lumMod val="65000"/>
                    <a:lumOff val="35000"/>
                  </a:schemeClr>
                </a:solidFill>
                <a:latin typeface="Times New Roman" pitchFamily="18" charset="0"/>
                <a:cs typeface="Times New Roman" pitchFamily="18" charset="0"/>
              </a:rPr>
              <a:t/>
            </a:r>
            <a:br>
              <a:rPr lang="en-US" altLang="zh-CN" b="1" dirty="0" smtClean="0">
                <a:solidFill>
                  <a:schemeClr val="tx1">
                    <a:lumMod val="65000"/>
                    <a:lumOff val="35000"/>
                  </a:schemeClr>
                </a:solidFill>
                <a:latin typeface="Times New Roman" pitchFamily="18" charset="0"/>
                <a:cs typeface="Times New Roman" pitchFamily="18" charset="0"/>
              </a:rPr>
            </a:br>
            <a:endParaRPr b="1" dirty="0" smtClean="0">
              <a:solidFill>
                <a:schemeClr val="tx1">
                  <a:lumMod val="65000"/>
                  <a:lumOff val="35000"/>
                </a:schemeClr>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bwMode="auto">
          <a:xfrm>
            <a:off x="428596" y="1928802"/>
            <a:ext cx="4643470" cy="4500594"/>
          </a:xfrm>
          <a:noFill/>
          <a:ln>
            <a:miter lim="800000"/>
            <a:headEnd/>
            <a:tailEnd/>
          </a:ln>
        </p:spPr>
        <p:txBody>
          <a:bodyPr vert="horz" wrap="square" lIns="91440" tIns="45720" rIns="91440" bIns="45720" numCol="1" anchor="t" anchorCtr="0" compatLnSpc="1">
            <a:prstTxWarp prst="textNoShape">
              <a:avLst/>
            </a:prstTxWarp>
          </a:bodyPr>
          <a:lstStyle/>
          <a:p>
            <a:pPr marL="365125" indent="-365125" algn="just" eaLnBrk="1" hangingPunct="1">
              <a:lnSpc>
                <a:spcPct val="150000"/>
              </a:lnSpc>
              <a:spcBef>
                <a:spcPts val="1200"/>
              </a:spcBef>
              <a:buFont typeface="Wingdings" pitchFamily="2" charset="2"/>
              <a:buChar char="Ø"/>
            </a:pPr>
            <a:r>
              <a:rPr lang="en-US" altLang="zh-CN" sz="2000" dirty="0" smtClean="0">
                <a:solidFill>
                  <a:srgbClr val="003366"/>
                </a:solidFill>
              </a:rPr>
              <a:t>1963</a:t>
            </a:r>
            <a:r>
              <a:rPr lang="zh-CN" altLang="en-US" sz="2000" dirty="0" smtClean="0">
                <a:solidFill>
                  <a:srgbClr val="003366"/>
                </a:solidFill>
              </a:rPr>
              <a:t>年</a:t>
            </a:r>
            <a:r>
              <a:rPr sz="2000" dirty="0">
                <a:solidFill>
                  <a:srgbClr val="003366"/>
                </a:solidFill>
              </a:rPr>
              <a:t>由 </a:t>
            </a:r>
            <a:r>
              <a:rPr lang="zh-CN" altLang="en-US" sz="2000" b="1" i="1" dirty="0" smtClean="0">
                <a:solidFill>
                  <a:srgbClr val="003366"/>
                </a:solidFill>
              </a:rPr>
              <a:t>美国火箭学会 </a:t>
            </a:r>
            <a:r>
              <a:rPr lang="zh-CN" altLang="en-US" sz="2000" dirty="0" smtClean="0">
                <a:solidFill>
                  <a:srgbClr val="003366"/>
                </a:solidFill>
              </a:rPr>
              <a:t>和 </a:t>
            </a:r>
            <a:r>
              <a:rPr lang="zh-CN" altLang="en-US" sz="2000" b="1" i="1" dirty="0" smtClean="0">
                <a:solidFill>
                  <a:srgbClr val="003366"/>
                </a:solidFill>
              </a:rPr>
              <a:t>美国宇航科学学会 </a:t>
            </a:r>
            <a:r>
              <a:rPr lang="zh-CN" altLang="en-US" sz="2000" dirty="0" smtClean="0">
                <a:solidFill>
                  <a:srgbClr val="003366"/>
                </a:solidFill>
              </a:rPr>
              <a:t>合并而成 </a:t>
            </a:r>
          </a:p>
          <a:p>
            <a:pPr marL="365125" lvl="0" indent="-365125" algn="just" eaLnBrk="1" hangingPunct="1">
              <a:lnSpc>
                <a:spcPct val="150000"/>
              </a:lnSpc>
              <a:spcBef>
                <a:spcPts val="1200"/>
              </a:spcBef>
              <a:buFont typeface="Wingdings" pitchFamily="2" charset="2"/>
              <a:buChar char="Ø"/>
            </a:pPr>
            <a:r>
              <a:rPr lang="en-US" altLang="zh-CN" sz="2000" dirty="0" err="1" smtClean="0">
                <a:solidFill>
                  <a:srgbClr val="003366"/>
                </a:solidFill>
              </a:rPr>
              <a:t>致力于航空</a:t>
            </a:r>
            <a:r>
              <a:rPr sz="2000" dirty="0" smtClean="0">
                <a:solidFill>
                  <a:srgbClr val="003366"/>
                </a:solidFill>
              </a:rPr>
              <a:t>、</a:t>
            </a:r>
            <a:r>
              <a:rPr lang="en-US" altLang="zh-CN" sz="2000" dirty="0" err="1" smtClean="0">
                <a:solidFill>
                  <a:srgbClr val="003366"/>
                </a:solidFill>
              </a:rPr>
              <a:t>航天</a:t>
            </a:r>
            <a:r>
              <a:rPr sz="2000" dirty="0" smtClean="0">
                <a:solidFill>
                  <a:srgbClr val="003366"/>
                </a:solidFill>
              </a:rPr>
              <a:t>、</a:t>
            </a:r>
            <a:r>
              <a:rPr lang="en-US" altLang="zh-CN" sz="2000" dirty="0" smtClean="0">
                <a:solidFill>
                  <a:srgbClr val="003366"/>
                </a:solidFill>
              </a:rPr>
              <a:t>国防领域</a:t>
            </a:r>
            <a:r>
              <a:rPr sz="2000" dirty="0" smtClean="0">
                <a:solidFill>
                  <a:srgbClr val="003366"/>
                </a:solidFill>
              </a:rPr>
              <a:t>的</a:t>
            </a:r>
            <a:r>
              <a:rPr lang="en-US" altLang="zh-CN" sz="2000" dirty="0" err="1" smtClean="0">
                <a:solidFill>
                  <a:srgbClr val="003366"/>
                </a:solidFill>
              </a:rPr>
              <a:t>科技发展</a:t>
            </a:r>
            <a:r>
              <a:rPr sz="2000" dirty="0" smtClean="0">
                <a:solidFill>
                  <a:srgbClr val="003366"/>
                </a:solidFill>
              </a:rPr>
              <a:t>，是</a:t>
            </a:r>
            <a:r>
              <a:rPr lang="en-US" altLang="zh-CN" sz="2000" dirty="0" err="1" smtClean="0">
                <a:solidFill>
                  <a:srgbClr val="003366"/>
                </a:solidFill>
              </a:rPr>
              <a:t>全球最大的非政府</a:t>
            </a:r>
            <a:r>
              <a:rPr sz="2000" dirty="0" smtClean="0">
                <a:solidFill>
                  <a:srgbClr val="003366"/>
                </a:solidFill>
              </a:rPr>
              <a:t>、</a:t>
            </a:r>
            <a:r>
              <a:rPr lang="en-US" altLang="zh-CN" sz="2000" dirty="0" err="1" smtClean="0">
                <a:solidFill>
                  <a:srgbClr val="003366"/>
                </a:solidFill>
              </a:rPr>
              <a:t>非赢利的专业学会</a:t>
            </a:r>
            <a:endParaRPr lang="en-US" altLang="zh-CN" sz="2000" dirty="0" smtClean="0">
              <a:solidFill>
                <a:srgbClr val="003366"/>
              </a:solidFill>
            </a:endParaRPr>
          </a:p>
          <a:p>
            <a:pPr marL="365125" indent="-365125" algn="just" eaLnBrk="1" hangingPunct="1">
              <a:lnSpc>
                <a:spcPct val="150000"/>
              </a:lnSpc>
              <a:spcBef>
                <a:spcPts val="1200"/>
              </a:spcBef>
              <a:buFont typeface="Wingdings" pitchFamily="2" charset="2"/>
              <a:buChar char="Ø"/>
            </a:pPr>
            <a:r>
              <a:rPr lang="en-US" altLang="zh-CN" sz="2000" dirty="0" smtClean="0">
                <a:solidFill>
                  <a:srgbClr val="003366"/>
                </a:solidFill>
              </a:rPr>
              <a:t>AIAA</a:t>
            </a:r>
            <a:r>
              <a:rPr sz="2000" dirty="0">
                <a:solidFill>
                  <a:srgbClr val="003366"/>
                </a:solidFill>
              </a:rPr>
              <a:t>在国际标准组织</a:t>
            </a:r>
            <a:r>
              <a:rPr lang="en-US" sz="2000" dirty="0">
                <a:solidFill>
                  <a:srgbClr val="003366"/>
                </a:solidFill>
              </a:rPr>
              <a:t>(</a:t>
            </a:r>
            <a:r>
              <a:rPr lang="en-US" altLang="zh-CN" sz="2000" dirty="0">
                <a:solidFill>
                  <a:srgbClr val="003366"/>
                </a:solidFill>
              </a:rPr>
              <a:t>ISO</a:t>
            </a:r>
            <a:r>
              <a:rPr lang="en-US" sz="2000" dirty="0">
                <a:solidFill>
                  <a:srgbClr val="003366"/>
                </a:solidFill>
              </a:rPr>
              <a:t>)</a:t>
            </a:r>
            <a:r>
              <a:rPr sz="2000" dirty="0" smtClean="0">
                <a:solidFill>
                  <a:srgbClr val="003366"/>
                </a:solidFill>
              </a:rPr>
              <a:t>中担任太空系统运营署</a:t>
            </a:r>
            <a:r>
              <a:rPr lang="en-US" sz="2000" dirty="0" smtClean="0">
                <a:solidFill>
                  <a:srgbClr val="003366"/>
                </a:solidFill>
              </a:rPr>
              <a:t>(</a:t>
            </a:r>
            <a:r>
              <a:rPr lang="en-US" altLang="zh-CN" sz="2000" dirty="0" smtClean="0">
                <a:solidFill>
                  <a:srgbClr val="003366"/>
                </a:solidFill>
              </a:rPr>
              <a:t>TC20-SC14</a:t>
            </a:r>
            <a:r>
              <a:rPr lang="en-US" sz="2000" dirty="0" smtClean="0">
                <a:solidFill>
                  <a:srgbClr val="003366"/>
                </a:solidFill>
              </a:rPr>
              <a:t>)</a:t>
            </a:r>
            <a:r>
              <a:rPr sz="2000" dirty="0" smtClean="0">
                <a:solidFill>
                  <a:srgbClr val="003366"/>
                </a:solidFill>
              </a:rPr>
              <a:t>，</a:t>
            </a:r>
            <a:r>
              <a:rPr sz="2000" dirty="0">
                <a:solidFill>
                  <a:srgbClr val="003366"/>
                </a:solidFill>
              </a:rPr>
              <a:t>同时是美国国家标准所认定机构。 </a:t>
            </a:r>
          </a:p>
        </p:txBody>
      </p:sp>
      <p:sp>
        <p:nvSpPr>
          <p:cNvPr id="5" name="灯片编号占位符 4"/>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a:t>
            </a:fld>
            <a:endParaRPr lang="zh-CN" altLang="en-US" sz="1200" kern="120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pic>
        <p:nvPicPr>
          <p:cNvPr id="2051" name="Picture 3"/>
          <p:cNvPicPr>
            <a:picLocks noChangeAspect="1" noChangeArrowheads="1"/>
          </p:cNvPicPr>
          <p:nvPr/>
        </p:nvPicPr>
        <p:blipFill>
          <a:blip r:embed="rId3" cstate="print"/>
          <a:srcRect/>
          <a:stretch>
            <a:fillRect/>
          </a:stretch>
        </p:blipFill>
        <p:spPr bwMode="auto">
          <a:xfrm>
            <a:off x="5214942" y="3346618"/>
            <a:ext cx="3643338" cy="140620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203945" y="2332206"/>
            <a:ext cx="3654335" cy="871536"/>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5214942" y="4918254"/>
            <a:ext cx="3643338" cy="86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a:grpSpLocks/>
          </p:cNvGrpSpPr>
          <p:nvPr/>
        </p:nvGrpSpPr>
        <p:grpSpPr bwMode="auto">
          <a:xfrm>
            <a:off x="2100712" y="2040489"/>
            <a:ext cx="3989134" cy="888445"/>
            <a:chOff x="4247964" y="2057753"/>
            <a:chExt cx="3990093" cy="888157"/>
          </a:xfrm>
        </p:grpSpPr>
        <p:sp>
          <p:nvSpPr>
            <p:cNvPr id="7" name="TextBox 6"/>
            <p:cNvSpPr txBox="1"/>
            <p:nvPr/>
          </p:nvSpPr>
          <p:spPr>
            <a:xfrm>
              <a:off x="5003796" y="2057753"/>
              <a:ext cx="2463126" cy="461515"/>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a:t>
              </a:r>
              <a:r>
                <a:rPr lang="zh-CN" altLang="en-US" sz="2400" dirty="0" smtClean="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3224734" cy="369212"/>
            </a:xfrm>
            <a:prstGeom prst="rect">
              <a:avLst/>
            </a:prstGeom>
            <a:noFill/>
          </p:spPr>
          <p:txBody>
            <a:bodyPr wrap="none">
              <a:spAutoFit/>
            </a:bodyPr>
            <a:lstStyle/>
            <a:p>
              <a:pPr fontAlgn="auto">
                <a:spcBef>
                  <a:spcPts val="0"/>
                </a:spcBef>
                <a:spcAft>
                  <a:spcPts val="0"/>
                </a:spcAft>
                <a:defRPr/>
              </a:pP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背景、学会、出版物简介</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3" name="组合 16"/>
          <p:cNvGrpSpPr>
            <a:grpSpLocks/>
          </p:cNvGrpSpPr>
          <p:nvPr/>
        </p:nvGrpSpPr>
        <p:grpSpPr bwMode="auto">
          <a:xfrm>
            <a:off x="2100713" y="3429000"/>
            <a:ext cx="4982739" cy="812247"/>
            <a:chOff x="4247964" y="2057753"/>
            <a:chExt cx="4982879" cy="811369"/>
          </a:xfrm>
        </p:grpSpPr>
        <p:sp>
          <p:nvSpPr>
            <p:cNvPr id="11" name="TextBox 10"/>
            <p:cNvSpPr txBox="1">
              <a:spLocks noChangeArrowheads="1"/>
            </p:cNvSpPr>
            <p:nvPr/>
          </p:nvSpPr>
          <p:spPr bwMode="auto">
            <a:xfrm>
              <a:off x="5003661" y="2057753"/>
              <a:ext cx="3134279" cy="461166"/>
            </a:xfrm>
            <a:prstGeom prst="rect">
              <a:avLst/>
            </a:prstGeom>
            <a:noFill/>
            <a:ln w="9525">
              <a:noFill/>
              <a:miter lim="800000"/>
              <a:headEnd/>
              <a:tailEnd/>
            </a:ln>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a:t>
              </a:r>
              <a:r>
                <a:rPr lang="zh-CN" altLang="en-US" sz="2400" dirty="0" smtClean="0">
                  <a:solidFill>
                    <a:schemeClr val="tx1">
                      <a:lumMod val="95000"/>
                      <a:lumOff val="5000"/>
                    </a:schemeClr>
                  </a:solidFill>
                  <a:latin typeface="微软雅黑" pitchFamily="34" charset="-122"/>
                  <a:ea typeface="微软雅黑" pitchFamily="34" charset="-122"/>
                </a:rPr>
                <a:t>数据库使用说明</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0" y="2500189"/>
              <a:ext cx="4217683"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——ARC</a:t>
              </a:r>
              <a:r>
                <a:rPr lang="zh-CN" altLang="en-US" dirty="0" smtClean="0">
                  <a:solidFill>
                    <a:schemeClr val="tx1">
                      <a:lumMod val="95000"/>
                      <a:lumOff val="5000"/>
                    </a:schemeClr>
                  </a:solidFill>
                  <a:latin typeface="微软雅黑" pitchFamily="34" charset="-122"/>
                  <a:ea typeface="微软雅黑" pitchFamily="34" charset="-122"/>
                </a:rPr>
                <a:t>平台介绍、期刊、会议录浏览</a:t>
              </a:r>
              <a:endParaRPr lang="zh-CN" altLang="en-US" dirty="0" smtClean="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4" name="组合 20"/>
          <p:cNvGrpSpPr>
            <a:grpSpLocks/>
          </p:cNvGrpSpPr>
          <p:nvPr/>
        </p:nvGrpSpPr>
        <p:grpSpPr bwMode="auto">
          <a:xfrm>
            <a:off x="2096300" y="4759895"/>
            <a:ext cx="5904724" cy="812245"/>
            <a:chOff x="4247964" y="2057753"/>
            <a:chExt cx="5905246" cy="811368"/>
          </a:xfrm>
        </p:grpSpPr>
        <p:sp>
          <p:nvSpPr>
            <p:cNvPr id="15" name="TextBox 14"/>
            <p:cNvSpPr txBox="1"/>
            <p:nvPr/>
          </p:nvSpPr>
          <p:spPr>
            <a:xfrm>
              <a:off x="5003681" y="2057753"/>
              <a:ext cx="2154948" cy="461167"/>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a:t>
              </a:r>
              <a:r>
                <a:rPr lang="zh-CN" altLang="en-US" sz="2400" dirty="0" smtClean="0">
                  <a:solidFill>
                    <a:schemeClr val="tx1">
                      <a:lumMod val="95000"/>
                      <a:lumOff val="5000"/>
                    </a:schemeClr>
                  </a:solidFill>
                  <a:latin typeface="微软雅黑" pitchFamily="34" charset="-122"/>
                  <a:ea typeface="微软雅黑" pitchFamily="34" charset="-122"/>
                </a:rPr>
                <a:t>其它信息</a:t>
              </a:r>
              <a:endParaRPr lang="en-US" altLang="zh-CN" sz="2400" dirty="0" smtClean="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5140003"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行业动态、宇航科学职业发展、职位申请等</a:t>
              </a:r>
              <a:endParaRPr lang="zh-CN" altLang="en-US" kern="0" dirty="0">
                <a:solidFill>
                  <a:schemeClr val="tx1">
                    <a:lumMod val="95000"/>
                    <a:lumOff val="5000"/>
                  </a:schemeClr>
                </a:solidFill>
                <a:latin typeface="微软雅黑" pitchFamily="34" charset="-122"/>
                <a:ea typeface="微软雅黑" pitchFamily="34" charset="-122"/>
              </a:endParaRPr>
            </a:p>
          </p:txBody>
        </p:sp>
      </p:grpSp>
      <p:cxnSp>
        <p:nvCxnSpPr>
          <p:cNvPr id="18" name="直接连接符​​ 29"/>
          <p:cNvCxnSpPr>
            <a:cxnSpLocks noChangeShapeType="1"/>
          </p:cNvCxnSpPr>
          <p:nvPr/>
        </p:nvCxnSpPr>
        <p:spPr bwMode="auto">
          <a:xfrm flipH="1">
            <a:off x="644555" y="1506519"/>
            <a:ext cx="7988300" cy="0"/>
          </a:xfrm>
          <a:prstGeom prst="line">
            <a:avLst/>
          </a:prstGeom>
          <a:noFill/>
          <a:ln w="9525" algn="ctr">
            <a:solidFill>
              <a:srgbClr val="54C863"/>
            </a:solidFill>
            <a:round/>
            <a:headEnd/>
            <a:tailEnd/>
          </a:ln>
        </p:spPr>
      </p:cxnSp>
      <p:sp>
        <p:nvSpPr>
          <p:cNvPr id="19" name="标题 24"/>
          <p:cNvSpPr txBox="1">
            <a:spLocks/>
          </p:cNvSpPr>
          <p:nvPr/>
        </p:nvSpPr>
        <p:spPr bwMode="auto">
          <a:xfrm>
            <a:off x="357158" y="714356"/>
            <a:ext cx="8229600" cy="704850"/>
          </a:xfrm>
          <a:prstGeom prst="rect">
            <a:avLst/>
          </a:prstGeom>
          <a:noFill/>
          <a:ln w="9525">
            <a:noFill/>
            <a:miter lim="800000"/>
            <a:headEnd/>
            <a:tailEnd/>
          </a:ln>
        </p:spPr>
        <p:txBody>
          <a:bodyPr anchor="ctr"/>
          <a:lstStyle/>
          <a:p>
            <a:pPr algn="r"/>
            <a:r>
              <a:rPr lang="zh-CN" altLang="en-US" sz="4000" b="1" dirty="0" smtClean="0">
                <a:solidFill>
                  <a:schemeClr val="tx1">
                    <a:lumMod val="95000"/>
                    <a:lumOff val="5000"/>
                  </a:schemeClr>
                </a:solidFill>
                <a:latin typeface="微软雅黑" pitchFamily="34" charset="-122"/>
                <a:ea typeface="微软雅黑" pitchFamily="34" charset="-122"/>
              </a:rPr>
              <a:t>提纲</a:t>
            </a:r>
            <a:r>
              <a:rPr lang="en-US" altLang="zh-CN" sz="3200" dirty="0" smtClean="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0" name="灯片编号占位符 19"/>
          <p:cNvSpPr>
            <a:spLocks noGrp="1"/>
          </p:cNvSpPr>
          <p:nvPr>
            <p:ph type="sldNum" sz="quarter" idx="12"/>
          </p:nvPr>
        </p:nvSpPr>
        <p:spPr/>
        <p:txBody>
          <a:bodyPr/>
          <a:lstStyle/>
          <a:p>
            <a:pPr algn="r" rtl="0"/>
            <a:fld id="{482E7AA6-1A11-4F54-B86E-211BB401B0FE}" type="slidenum">
              <a:rPr lang="zh-CN" altLang="en-US" sz="1200" kern="1200" smtClean="0">
                <a:solidFill>
                  <a:schemeClr val="tx1">
                    <a:lumMod val="95000"/>
                    <a:lumOff val="5000"/>
                  </a:schemeClr>
                </a:solidFill>
                <a:latin typeface="微软雅黑" pitchFamily="34" charset="-122"/>
                <a:ea typeface="微软雅黑" pitchFamily="34" charset="-122"/>
              </a:rPr>
              <a:pPr algn="r" rtl="0"/>
              <a:t>30</a:t>
            </a:fld>
            <a:endParaRPr lang="zh-CN" altLang="en-US" sz="1200" kern="1200">
              <a:solidFill>
                <a:schemeClr val="tx1">
                  <a:lumMod val="95000"/>
                  <a:lumOff val="5000"/>
                </a:schemeClr>
              </a:solidFill>
              <a:latin typeface="微软雅黑" pitchFamily="34" charset="-122"/>
              <a:ea typeface="微软雅黑" pitchFamily="34" charset="-122"/>
            </a:endParaRPr>
          </a:p>
        </p:txBody>
      </p:sp>
      <p:sp>
        <p:nvSpPr>
          <p:cNvPr id="21" name="页脚占位符 20"/>
          <p:cNvSpPr>
            <a:spLocks noGrp="1"/>
          </p:cNvSpPr>
          <p:nvPr>
            <p:ph type="ftr" sz="quarter" idx="11"/>
          </p:nvPr>
        </p:nvSpPr>
        <p:spPr/>
        <p:txBody>
          <a:bodyPr/>
          <a:lstStyle/>
          <a:p>
            <a:pPr>
              <a:defRPr/>
            </a:pPr>
            <a:r>
              <a:rPr lang="en-US" altLang="zh-CN" dirty="0" smtClean="0">
                <a:solidFill>
                  <a:schemeClr val="tx1">
                    <a:lumMod val="95000"/>
                    <a:lumOff val="5000"/>
                  </a:schemeClr>
                </a:solidFill>
              </a:rPr>
              <a:t>iGroup</a:t>
            </a:r>
            <a:r>
              <a:rPr lang="zh-CN" altLang="en-US" smtClean="0">
                <a:solidFill>
                  <a:schemeClr val="tx1">
                    <a:lumMod val="95000"/>
                    <a:lumOff val="5000"/>
                  </a:schemeClr>
                </a:solidFill>
              </a:rPr>
              <a:t>中国</a:t>
            </a:r>
            <a:r>
              <a:rPr lang="en-US" altLang="zh-CN" dirty="0" smtClean="0">
                <a:solidFill>
                  <a:schemeClr val="tx1">
                    <a:lumMod val="95000"/>
                    <a:lumOff val="5000"/>
                  </a:schemeClr>
                </a:solidFill>
              </a:rPr>
              <a:t>·</a:t>
            </a:r>
            <a:r>
              <a:rPr lang="zh-CN" altLang="en-US" smtClean="0">
                <a:solidFill>
                  <a:schemeClr val="tx1">
                    <a:lumMod val="95000"/>
                    <a:lumOff val="5000"/>
                  </a:schemeClr>
                </a:solidFill>
              </a:rPr>
              <a:t>长煦信息技术咨询（上海）有限公司</a:t>
            </a:r>
            <a:endParaRPr lang="zh-CN" altLang="en-US"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9" presetClass="emph" presetSubtype="0" nodeType="withEffect">
                                  <p:stCondLst>
                                    <p:cond delay="0"/>
                                  </p:stCondLst>
                                  <p:childTnLst>
                                    <p:set>
                                      <p:cBhvr rctx="PPT">
                                        <p:cTn id="9" dur="indefinite"/>
                                        <p:tgtEl>
                                          <p:spTgt spid="3"/>
                                        </p:tgtEl>
                                        <p:attrNameLst>
                                          <p:attrName>style.opacity</p:attrName>
                                        </p:attrNameLst>
                                      </p:cBhvr>
                                      <p:to>
                                        <p:strVal val="0.25"/>
                                      </p:to>
                                    </p:set>
                                    <p:animEffect filter="image" prLst="opacity: 0.25">
                                      <p:cBhvr rctx="IE">
                                        <p:cTn id="1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eaLnBrk="1" hangingPunct="1">
              <a:spcBef>
                <a:spcPts val="600"/>
              </a:spcBef>
            </a:pPr>
            <a:r>
              <a:rPr lang="en-US" altLang="zh-CN" sz="3600" b="1" dirty="0" err="1" smtClean="0">
                <a:solidFill>
                  <a:schemeClr val="tx1">
                    <a:lumMod val="65000"/>
                    <a:lumOff val="35000"/>
                  </a:schemeClr>
                </a:solidFill>
                <a:latin typeface="微软雅黑" pitchFamily="34" charset="-122"/>
                <a:cs typeface="Times New Roman" pitchFamily="18" charset="0"/>
              </a:rPr>
              <a:t>AIAA</a:t>
            </a:r>
            <a:r>
              <a:rPr lang="en-US" sz="3600" b="1" dirty="0" err="1" smtClean="0">
                <a:solidFill>
                  <a:schemeClr val="tx1">
                    <a:lumMod val="65000"/>
                    <a:lumOff val="35000"/>
                  </a:schemeClr>
                </a:solidFill>
                <a:latin typeface="微软雅黑" pitchFamily="34" charset="-122"/>
                <a:cs typeface="Times New Roman" pitchFamily="18" charset="0"/>
              </a:rPr>
              <a:t>主页其它信息</a:t>
            </a:r>
            <a:endParaRPr lang="en-US" sz="3600" b="1" dirty="0">
              <a:solidFill>
                <a:schemeClr val="tx1">
                  <a:lumMod val="65000"/>
                  <a:lumOff val="35000"/>
                </a:schemeClr>
              </a:solidFill>
              <a:latin typeface="微软雅黑" pitchFamily="34" charset="-122"/>
              <a:cs typeface="Times New Roman" pitchFamily="18" charset="0"/>
            </a:endParaRPr>
          </a:p>
        </p:txBody>
      </p:sp>
      <p:sp>
        <p:nvSpPr>
          <p:cNvPr id="3" name="内容占位符 2"/>
          <p:cNvSpPr>
            <a:spLocks noGrp="1"/>
          </p:cNvSpPr>
          <p:nvPr>
            <p:ph idx="1"/>
          </p:nvPr>
        </p:nvSpPr>
        <p:spPr>
          <a:xfrm>
            <a:off x="457200" y="1600200"/>
            <a:ext cx="3829048" cy="4525963"/>
          </a:xfrm>
        </p:spPr>
        <p:txBody>
          <a:bodyPr/>
          <a:lstStyle/>
          <a:p>
            <a:pPr marL="0" indent="0">
              <a:lnSpc>
                <a:spcPts val="3200"/>
              </a:lnSpc>
              <a:spcBef>
                <a:spcPts val="1200"/>
              </a:spcBef>
              <a:spcAft>
                <a:spcPts val="600"/>
              </a:spcAft>
              <a:buNone/>
            </a:pPr>
            <a:r>
              <a:rPr lang="en-US" altLang="zh-CN" sz="2400" dirty="0" smtClean="0">
                <a:solidFill>
                  <a:schemeClr val="tx2">
                    <a:lumMod val="75000"/>
                  </a:schemeClr>
                </a:solidFill>
              </a:rPr>
              <a:t>AIAA</a:t>
            </a:r>
            <a:r>
              <a:rPr sz="2400" dirty="0" smtClean="0">
                <a:solidFill>
                  <a:schemeClr val="tx2">
                    <a:lumMod val="75000"/>
                  </a:schemeClr>
                </a:solidFill>
              </a:rPr>
              <a:t>网站还提供：</a:t>
            </a:r>
            <a:endParaRPr lang="en-US" sz="2400" dirty="0" smtClean="0">
              <a:solidFill>
                <a:schemeClr val="tx2">
                  <a:lumMod val="75000"/>
                </a:schemeClr>
              </a:solidFill>
            </a:endParaRPr>
          </a:p>
          <a:p>
            <a:pPr marL="261938" indent="-261938">
              <a:lnSpc>
                <a:spcPts val="3200"/>
              </a:lnSpc>
              <a:spcBef>
                <a:spcPts val="1200"/>
              </a:spcBef>
              <a:spcAft>
                <a:spcPts val="600"/>
              </a:spcAft>
              <a:buFont typeface="Wingdings" pitchFamily="2" charset="2"/>
              <a:buChar char="Ø"/>
            </a:pPr>
            <a:r>
              <a:rPr sz="2400" dirty="0" smtClean="0">
                <a:solidFill>
                  <a:schemeClr val="tx2">
                    <a:lumMod val="75000"/>
                  </a:schemeClr>
                </a:solidFill>
              </a:rPr>
              <a:t>行业信息如国际会议</a:t>
            </a:r>
            <a:r>
              <a:rPr sz="2400" dirty="0">
                <a:solidFill>
                  <a:schemeClr val="tx2">
                    <a:lumMod val="75000"/>
                  </a:schemeClr>
                </a:solidFill>
              </a:rPr>
              <a:t>、行业研究进展、</a:t>
            </a:r>
            <a:r>
              <a:rPr sz="2400" dirty="0" smtClean="0">
                <a:solidFill>
                  <a:schemeClr val="tx2">
                    <a:lumMod val="75000"/>
                  </a:schemeClr>
                </a:solidFill>
              </a:rPr>
              <a:t>产业发展</a:t>
            </a:r>
            <a:endParaRPr lang="en-US" sz="2400" dirty="0" smtClean="0">
              <a:solidFill>
                <a:schemeClr val="tx2">
                  <a:lumMod val="75000"/>
                </a:schemeClr>
              </a:solidFill>
            </a:endParaRPr>
          </a:p>
          <a:p>
            <a:pPr marL="261938" indent="-261938">
              <a:lnSpc>
                <a:spcPts val="3200"/>
              </a:lnSpc>
              <a:spcBef>
                <a:spcPts val="1200"/>
              </a:spcBef>
              <a:spcAft>
                <a:spcPts val="600"/>
              </a:spcAft>
              <a:buFont typeface="Wingdings" pitchFamily="2" charset="2"/>
              <a:buChar char="Ø"/>
            </a:pPr>
            <a:r>
              <a:rPr sz="2400" dirty="0" smtClean="0">
                <a:solidFill>
                  <a:schemeClr val="tx2">
                    <a:lumMod val="75000"/>
                  </a:schemeClr>
                </a:solidFill>
              </a:rPr>
              <a:t>个人职业发展、工作机会</a:t>
            </a:r>
            <a:endParaRPr lang="en-US" sz="2400" dirty="0" smtClean="0">
              <a:solidFill>
                <a:schemeClr val="tx2">
                  <a:lumMod val="75000"/>
                </a:schemeClr>
              </a:solidFill>
            </a:endParaRPr>
          </a:p>
          <a:p>
            <a:pPr marL="0" indent="0">
              <a:lnSpc>
                <a:spcPts val="3200"/>
              </a:lnSpc>
              <a:spcBef>
                <a:spcPts val="1200"/>
              </a:spcBef>
              <a:spcAft>
                <a:spcPts val="600"/>
              </a:spcAft>
              <a:buFont typeface="Wingdings" pitchFamily="2" charset="2"/>
              <a:buChar char="Ø"/>
            </a:pPr>
            <a:r>
              <a:rPr sz="2400" dirty="0" smtClean="0">
                <a:solidFill>
                  <a:schemeClr val="tx2">
                    <a:lumMod val="75000"/>
                  </a:schemeClr>
                </a:solidFill>
              </a:rPr>
              <a:t>并提供电子邮件推送服务</a:t>
            </a:r>
            <a:endParaRPr lang="en-US" sz="2400" dirty="0" smtClean="0">
              <a:solidFill>
                <a:schemeClr val="tx2">
                  <a:lumMod val="75000"/>
                </a:schemeClr>
              </a:solidFill>
            </a:endParaRPr>
          </a:p>
          <a:p>
            <a:pPr marL="0" indent="0">
              <a:lnSpc>
                <a:spcPts val="3200"/>
              </a:lnSpc>
              <a:spcBef>
                <a:spcPts val="1200"/>
              </a:spcBef>
              <a:spcAft>
                <a:spcPts val="600"/>
              </a:spcAft>
              <a:buNone/>
            </a:pPr>
            <a:r>
              <a:rPr sz="2400" dirty="0" smtClean="0">
                <a:solidFill>
                  <a:schemeClr val="tx2">
                    <a:lumMod val="75000"/>
                  </a:schemeClr>
                </a:solidFill>
              </a:rPr>
              <a:t>网址：</a:t>
            </a:r>
            <a:r>
              <a:rPr lang="en-US" sz="2400" dirty="0" smtClean="0">
                <a:solidFill>
                  <a:schemeClr val="tx2">
                    <a:lumMod val="75000"/>
                  </a:schemeClr>
                </a:solidFill>
              </a:rPr>
              <a:t>https</a:t>
            </a:r>
            <a:r>
              <a:rPr lang="en-US" sz="2400" dirty="0">
                <a:solidFill>
                  <a:schemeClr val="tx2">
                    <a:lumMod val="75000"/>
                  </a:schemeClr>
                </a:solidFill>
              </a:rPr>
              <a:t>://www.aiaa.org</a:t>
            </a:r>
            <a:endParaRPr lang="zh-CN" altLang="en-US" sz="2400" dirty="0">
              <a:solidFill>
                <a:schemeClr val="tx2">
                  <a:lumMod val="75000"/>
                </a:schemeClr>
              </a:solidFill>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31</a:t>
            </a:fld>
            <a:endParaRPr lang="en-US"/>
          </a:p>
        </p:txBody>
      </p:sp>
      <p:pic>
        <p:nvPicPr>
          <p:cNvPr id="1027" name="Picture 3" descr="C:\Documents and Settings\Lycia\桌面\Home   The American Institute of Aeronautics and A.png"/>
          <p:cNvPicPr>
            <a:picLocks noChangeAspect="1" noChangeArrowheads="1"/>
          </p:cNvPicPr>
          <p:nvPr/>
        </p:nvPicPr>
        <p:blipFill>
          <a:blip r:embed="rId2" cstate="print"/>
          <a:srcRect/>
          <a:stretch>
            <a:fillRect/>
          </a:stretch>
        </p:blipFill>
        <p:spPr bwMode="auto">
          <a:xfrm>
            <a:off x="4643438" y="1571612"/>
            <a:ext cx="3947123" cy="4608000"/>
          </a:xfrm>
          <a:prstGeom prst="rect">
            <a:avLst/>
          </a:prstGeom>
          <a:noFill/>
        </p:spPr>
      </p:pic>
      <p:sp>
        <p:nvSpPr>
          <p:cNvPr id="8" name="圆角矩形 7"/>
          <p:cNvSpPr/>
          <p:nvPr/>
        </p:nvSpPr>
        <p:spPr>
          <a:xfrm>
            <a:off x="4643438" y="3357562"/>
            <a:ext cx="3929090" cy="250033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Lycia\桌面\Home   The American Institute of Aeronautics and A_副本.jpg"/>
          <p:cNvPicPr>
            <a:picLocks noChangeAspect="1" noChangeArrowheads="1"/>
          </p:cNvPicPr>
          <p:nvPr/>
        </p:nvPicPr>
        <p:blipFill>
          <a:blip r:embed="rId3" cstate="print"/>
          <a:srcRect/>
          <a:stretch>
            <a:fillRect/>
          </a:stretch>
        </p:blipFill>
        <p:spPr bwMode="auto">
          <a:xfrm>
            <a:off x="2096750" y="1428736"/>
            <a:ext cx="6475778" cy="5004000"/>
          </a:xfrm>
          <a:prstGeom prst="rect">
            <a:avLst/>
          </a:prstGeom>
          <a:noFill/>
        </p:spPr>
      </p:pic>
      <p:sp>
        <p:nvSpPr>
          <p:cNvPr id="2" name="标题 1"/>
          <p:cNvSpPr>
            <a:spLocks noGrp="1"/>
          </p:cNvSpPr>
          <p:nvPr>
            <p:ph type="title"/>
          </p:nvPr>
        </p:nvSpPr>
        <p:spPr>
          <a:noFill/>
          <a:ln w="9525">
            <a:noFill/>
            <a:miter lim="800000"/>
            <a:headEnd/>
            <a:tailEnd/>
          </a:ln>
        </p:spPr>
        <p:txBody>
          <a:bodyPr>
            <a:normAutofit/>
          </a:bodyPr>
          <a:lstStyle/>
          <a:p>
            <a:pPr marL="342900" indent="-342900" eaLnBrk="1" hangingPunct="1">
              <a:spcBef>
                <a:spcPts val="600"/>
              </a:spcBef>
            </a:pPr>
            <a:r>
              <a:rPr lang="en-US" sz="3600" b="1" dirty="0" err="1" smtClean="0">
                <a:solidFill>
                  <a:schemeClr val="tx1">
                    <a:lumMod val="65000"/>
                    <a:lumOff val="35000"/>
                  </a:schemeClr>
                </a:solidFill>
                <a:latin typeface="微软雅黑" pitchFamily="34" charset="-122"/>
                <a:cs typeface="Times New Roman" pitchFamily="18" charset="0"/>
              </a:rPr>
              <a:t>行业动态</a:t>
            </a:r>
            <a:endParaRPr lang="en-US" sz="3600" b="1" dirty="0" smtClean="0">
              <a:solidFill>
                <a:schemeClr val="tx1">
                  <a:lumMod val="65000"/>
                  <a:lumOff val="35000"/>
                </a:schemeClr>
              </a:solidFill>
              <a:latin typeface="微软雅黑" pitchFamily="34" charset="-122"/>
              <a:cs typeface="Times New Roman" pitchFamily="18" charset="0"/>
            </a:endParaRPr>
          </a:p>
        </p:txBody>
      </p:sp>
      <p:sp>
        <p:nvSpPr>
          <p:cNvPr id="12" name="灯片编号占位符 11"/>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32</a:t>
            </a:fld>
            <a:endParaRPr lang="zh-CN" altLang="en-US" sz="1200" kern="1200">
              <a:solidFill>
                <a:prstClr val="black">
                  <a:tint val="75000"/>
                </a:prstClr>
              </a:solidFill>
              <a:latin typeface="Calibri"/>
              <a:ea typeface="宋体"/>
              <a:cs typeface="+mn-cs"/>
            </a:endParaRPr>
          </a:p>
        </p:txBody>
      </p:sp>
      <p:sp>
        <p:nvSpPr>
          <p:cNvPr id="13" name="页脚占位符 12"/>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14" name="线形标注 2(无边框) 13"/>
          <p:cNvSpPr/>
          <p:nvPr/>
        </p:nvSpPr>
        <p:spPr>
          <a:xfrm>
            <a:off x="71406" y="3571876"/>
            <a:ext cx="1643074" cy="857256"/>
          </a:xfrm>
          <a:prstGeom prst="callout2">
            <a:avLst>
              <a:gd name="adj1" fmla="val 18750"/>
              <a:gd name="adj2" fmla="val 106809"/>
              <a:gd name="adj3" fmla="val 18750"/>
              <a:gd name="adj4" fmla="val 112536"/>
              <a:gd name="adj5" fmla="val -9756"/>
              <a:gd name="adj6" fmla="val 12300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即将举办的会议展览等信息</a:t>
            </a:r>
          </a:p>
        </p:txBody>
      </p:sp>
      <p:sp>
        <p:nvSpPr>
          <p:cNvPr id="15" name="线形标注 2(无边框) 14"/>
          <p:cNvSpPr/>
          <p:nvPr/>
        </p:nvSpPr>
        <p:spPr>
          <a:xfrm>
            <a:off x="6357950" y="2357430"/>
            <a:ext cx="2000264" cy="1071570"/>
          </a:xfrm>
          <a:prstGeom prst="callout2">
            <a:avLst>
              <a:gd name="adj1" fmla="val 15807"/>
              <a:gd name="adj2" fmla="val -4148"/>
              <a:gd name="adj3" fmla="val 15807"/>
              <a:gd name="adj4" fmla="val -13370"/>
              <a:gd name="adj5" fmla="val 57614"/>
              <a:gd name="adj6" fmla="val -3497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最新业内信息及</a:t>
            </a:r>
            <a:r>
              <a:rPr lang="en-US" altLang="zh-CN" dirty="0" smtClean="0">
                <a:solidFill>
                  <a:prstClr val="black"/>
                </a:solidFill>
                <a:latin typeface="微软雅黑" pitchFamily="34" charset="-122"/>
                <a:ea typeface="微软雅黑" pitchFamily="34" charset="-122"/>
              </a:rPr>
              <a:t>AIAA</a:t>
            </a:r>
            <a:r>
              <a:rPr lang="zh-CN" altLang="en-US" dirty="0" smtClean="0">
                <a:solidFill>
                  <a:prstClr val="black"/>
                </a:solidFill>
                <a:latin typeface="微软雅黑" pitchFamily="34" charset="-122"/>
                <a:ea typeface="微软雅黑" pitchFamily="34" charset="-122"/>
              </a:rPr>
              <a:t>消息</a:t>
            </a:r>
          </a:p>
        </p:txBody>
      </p:sp>
      <p:sp>
        <p:nvSpPr>
          <p:cNvPr id="8" name="圆角矩形 7"/>
          <p:cNvSpPr/>
          <p:nvPr/>
        </p:nvSpPr>
        <p:spPr>
          <a:xfrm>
            <a:off x="2071670" y="1928802"/>
            <a:ext cx="1714512" cy="421484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9" name="圆角矩形 8"/>
          <p:cNvSpPr/>
          <p:nvPr/>
        </p:nvSpPr>
        <p:spPr>
          <a:xfrm>
            <a:off x="3857620" y="1928802"/>
            <a:ext cx="1785950" cy="421484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eaLnBrk="1" hangingPunct="1">
              <a:spcBef>
                <a:spcPts val="600"/>
              </a:spcBef>
            </a:pPr>
            <a:r>
              <a:rPr lang="en-US" sz="3600" b="1" dirty="0" err="1" smtClean="0">
                <a:solidFill>
                  <a:schemeClr val="tx1">
                    <a:lumMod val="65000"/>
                    <a:lumOff val="35000"/>
                  </a:schemeClr>
                </a:solidFill>
                <a:latin typeface="微软雅黑" pitchFamily="34" charset="-122"/>
                <a:cs typeface="Times New Roman" pitchFamily="18" charset="0"/>
              </a:rPr>
              <a:t>行业活动</a:t>
            </a:r>
            <a:endParaRPr sz="3600" b="1" dirty="0" smtClean="0">
              <a:solidFill>
                <a:schemeClr val="tx1">
                  <a:lumMod val="65000"/>
                  <a:lumOff val="35000"/>
                </a:schemeClr>
              </a:solidFill>
              <a:latin typeface="微软雅黑" pitchFamily="34" charset="-122"/>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33</a:t>
            </a:fld>
            <a:endParaRPr lang="en-US"/>
          </a:p>
        </p:txBody>
      </p:sp>
      <p:pic>
        <p:nvPicPr>
          <p:cNvPr id="1028" name="Picture 4" descr="C:\Documents and Settings\Lycia\桌面\Events   The American Institute of Aeronautics and_副本.png"/>
          <p:cNvPicPr>
            <a:picLocks noChangeAspect="1" noChangeArrowheads="1"/>
          </p:cNvPicPr>
          <p:nvPr/>
        </p:nvPicPr>
        <p:blipFill>
          <a:blip r:embed="rId2" cstate="print"/>
          <a:srcRect/>
          <a:stretch>
            <a:fillRect/>
          </a:stretch>
        </p:blipFill>
        <p:spPr bwMode="auto">
          <a:xfrm>
            <a:off x="585828" y="1500174"/>
            <a:ext cx="7986700" cy="4333868"/>
          </a:xfrm>
          <a:prstGeom prst="rect">
            <a:avLst/>
          </a:prstGeom>
          <a:noFill/>
        </p:spPr>
      </p:pic>
      <p:sp>
        <p:nvSpPr>
          <p:cNvPr id="7" name="圆角矩形 6"/>
          <p:cNvSpPr/>
          <p:nvPr/>
        </p:nvSpPr>
        <p:spPr>
          <a:xfrm>
            <a:off x="442952" y="2428868"/>
            <a:ext cx="2071702" cy="171451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0" name="线形标注 2(无边框) 9"/>
          <p:cNvSpPr/>
          <p:nvPr/>
        </p:nvSpPr>
        <p:spPr>
          <a:xfrm>
            <a:off x="3014720" y="1428736"/>
            <a:ext cx="1714512" cy="857256"/>
          </a:xfrm>
          <a:prstGeom prst="callout2">
            <a:avLst>
              <a:gd name="adj1" fmla="val 22428"/>
              <a:gd name="adj2" fmla="val -4495"/>
              <a:gd name="adj3" fmla="val 22428"/>
              <a:gd name="adj4" fmla="val -16998"/>
              <a:gd name="adj5" fmla="val 118978"/>
              <a:gd name="adj6" fmla="val -46825"/>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按不同类型查看行业活动</a:t>
            </a:r>
          </a:p>
        </p:txBody>
      </p:sp>
      <p:pic>
        <p:nvPicPr>
          <p:cNvPr id="1029" name="Picture 5" descr="C:\Documents and Settings\Lycia\桌面\Events   The American Institute of Aeronautics and_副本.jpg"/>
          <p:cNvPicPr>
            <a:picLocks noChangeAspect="1" noChangeArrowheads="1"/>
          </p:cNvPicPr>
          <p:nvPr/>
        </p:nvPicPr>
        <p:blipFill>
          <a:blip r:embed="rId3" cstate="print"/>
          <a:srcRect/>
          <a:stretch>
            <a:fillRect/>
          </a:stretch>
        </p:blipFill>
        <p:spPr bwMode="auto">
          <a:xfrm>
            <a:off x="3714744" y="2500306"/>
            <a:ext cx="4781557" cy="3817880"/>
          </a:xfrm>
          <a:prstGeom prst="rect">
            <a:avLst/>
          </a:prstGeom>
          <a:noFill/>
          <a:ln>
            <a:solidFill>
              <a:schemeClr val="tx2">
                <a:lumMod val="75000"/>
              </a:schemeClr>
            </a:solidFill>
          </a:ln>
        </p:spPr>
      </p:pic>
      <p:sp>
        <p:nvSpPr>
          <p:cNvPr id="12" name="右箭头 11"/>
          <p:cNvSpPr/>
          <p:nvPr/>
        </p:nvSpPr>
        <p:spPr>
          <a:xfrm>
            <a:off x="2643174" y="2857496"/>
            <a:ext cx="928694" cy="28575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715140" y="3500438"/>
            <a:ext cx="2071702" cy="746134"/>
          </a:xfrm>
          <a:prstGeom prst="rect">
            <a:avLst/>
          </a:prstGeom>
          <a:solidFill>
            <a:srgbClr val="FFE9A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按日历模式查看</a:t>
            </a:r>
          </a:p>
        </p:txBody>
      </p:sp>
      <p:sp>
        <p:nvSpPr>
          <p:cNvPr id="14" name="圆角矩形 13"/>
          <p:cNvSpPr/>
          <p:nvPr/>
        </p:nvSpPr>
        <p:spPr>
          <a:xfrm>
            <a:off x="3786182" y="2428868"/>
            <a:ext cx="1143008" cy="28575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029"/>
                                        </p:tgtEl>
                                        <p:attrNameLst>
                                          <p:attrName>style.visibility</p:attrName>
                                        </p:attrNameLst>
                                      </p:cBhvr>
                                      <p:to>
                                        <p:strVal val="visible"/>
                                      </p:to>
                                    </p:se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500"/>
                                        <p:tgtEl>
                                          <p:spTgt spid="14"/>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eaLnBrk="1" hangingPunct="1">
              <a:spcBef>
                <a:spcPts val="600"/>
              </a:spcBef>
            </a:pPr>
            <a:r>
              <a:rPr lang="en-US" sz="3600" b="1" dirty="0" err="1" smtClean="0">
                <a:solidFill>
                  <a:schemeClr val="tx1">
                    <a:lumMod val="65000"/>
                    <a:lumOff val="35000"/>
                  </a:schemeClr>
                </a:solidFill>
                <a:latin typeface="微软雅黑" pitchFamily="34" charset="-122"/>
                <a:cs typeface="Times New Roman" pitchFamily="18" charset="0"/>
              </a:rPr>
              <a:t>继续教育与职业发展</a:t>
            </a:r>
            <a:endParaRPr sz="3600" b="1" dirty="0" smtClean="0">
              <a:solidFill>
                <a:schemeClr val="tx1">
                  <a:lumMod val="65000"/>
                  <a:lumOff val="35000"/>
                </a:schemeClr>
              </a:solidFill>
              <a:latin typeface="微软雅黑" pitchFamily="34" charset="-122"/>
              <a:cs typeface="Times New Roman" pitchFamily="18" charset="0"/>
            </a:endParaRPr>
          </a:p>
        </p:txBody>
      </p:sp>
      <p:sp>
        <p:nvSpPr>
          <p:cNvPr id="3" name="内容占位符 2"/>
          <p:cNvSpPr>
            <a:spLocks noGrp="1"/>
          </p:cNvSpPr>
          <p:nvPr>
            <p:ph idx="1"/>
          </p:nvPr>
        </p:nvSpPr>
        <p:spPr/>
        <p:txBody>
          <a:bodyPr/>
          <a:lstStyle/>
          <a:p>
            <a:endParaRPr lang="zh-CN" altLang="en-US" dirty="0"/>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34</a:t>
            </a:fld>
            <a:endParaRPr lang="en-US"/>
          </a:p>
        </p:txBody>
      </p:sp>
      <p:pic>
        <p:nvPicPr>
          <p:cNvPr id="2050" name="Picture 2" descr="C:\Documents and Settings\Lycia\桌面\AIAA Education &amp; Careers   The American Institute_副本.png"/>
          <p:cNvPicPr>
            <a:picLocks noChangeAspect="1" noChangeArrowheads="1"/>
          </p:cNvPicPr>
          <p:nvPr/>
        </p:nvPicPr>
        <p:blipFill>
          <a:blip r:embed="rId2" cstate="print"/>
          <a:srcRect/>
          <a:stretch>
            <a:fillRect/>
          </a:stretch>
        </p:blipFill>
        <p:spPr bwMode="auto">
          <a:xfrm>
            <a:off x="357158" y="1571612"/>
            <a:ext cx="8429652" cy="4918661"/>
          </a:xfrm>
          <a:prstGeom prst="rect">
            <a:avLst/>
          </a:prstGeom>
          <a:noFill/>
        </p:spPr>
      </p:pic>
      <p:sp>
        <p:nvSpPr>
          <p:cNvPr id="7" name="线形标注 2(无边框) 6"/>
          <p:cNvSpPr/>
          <p:nvPr/>
        </p:nvSpPr>
        <p:spPr>
          <a:xfrm>
            <a:off x="2357422" y="3143248"/>
            <a:ext cx="1643074" cy="785818"/>
          </a:xfrm>
          <a:prstGeom prst="callout2">
            <a:avLst>
              <a:gd name="adj1" fmla="val 18750"/>
              <a:gd name="adj2" fmla="val 106809"/>
              <a:gd name="adj3" fmla="val 18750"/>
              <a:gd name="adj4" fmla="val 112536"/>
              <a:gd name="adj5" fmla="val -29611"/>
              <a:gd name="adj6" fmla="val 13949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教育信息等</a:t>
            </a:r>
          </a:p>
        </p:txBody>
      </p:sp>
      <p:sp>
        <p:nvSpPr>
          <p:cNvPr id="8" name="线形标注 2(无边框) 7"/>
          <p:cNvSpPr/>
          <p:nvPr/>
        </p:nvSpPr>
        <p:spPr>
          <a:xfrm>
            <a:off x="7286644" y="3786190"/>
            <a:ext cx="1571636" cy="500066"/>
          </a:xfrm>
          <a:prstGeom prst="callout2">
            <a:avLst>
              <a:gd name="adj1" fmla="val 15807"/>
              <a:gd name="adj2" fmla="val -4148"/>
              <a:gd name="adj3" fmla="val 15807"/>
              <a:gd name="adj4" fmla="val -13370"/>
              <a:gd name="adj5" fmla="val -76013"/>
              <a:gd name="adj6" fmla="val -4772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职业中心</a:t>
            </a:r>
          </a:p>
        </p:txBody>
      </p:sp>
      <p:sp>
        <p:nvSpPr>
          <p:cNvPr id="9" name="圆角矩形 8"/>
          <p:cNvSpPr/>
          <p:nvPr/>
        </p:nvSpPr>
        <p:spPr>
          <a:xfrm>
            <a:off x="4572000" y="2071678"/>
            <a:ext cx="2071702" cy="192882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342900" indent="-342900" eaLnBrk="1" hangingPunct="1">
              <a:spcBef>
                <a:spcPts val="600"/>
              </a:spcBef>
            </a:pPr>
            <a:r>
              <a:rPr lang="en-US" altLang="zh-CN" sz="3600" b="1" dirty="0" smtClean="0">
                <a:solidFill>
                  <a:schemeClr val="tx1">
                    <a:lumMod val="65000"/>
                    <a:lumOff val="35000"/>
                  </a:schemeClr>
                </a:solidFill>
                <a:latin typeface="微软雅黑" pitchFamily="34" charset="-122"/>
                <a:cs typeface="Times New Roman" pitchFamily="18" charset="0"/>
              </a:rPr>
              <a:t>AIAA Career </a:t>
            </a:r>
            <a:r>
              <a:rPr lang="en-US" altLang="zh-CN" sz="3600" b="1" dirty="0" err="1" smtClean="0">
                <a:solidFill>
                  <a:schemeClr val="tx1">
                    <a:lumMod val="65000"/>
                    <a:lumOff val="35000"/>
                  </a:schemeClr>
                </a:solidFill>
                <a:latin typeface="微软雅黑" pitchFamily="34" charset="-122"/>
                <a:cs typeface="Times New Roman" pitchFamily="18" charset="0"/>
              </a:rPr>
              <a:t>Center</a:t>
            </a:r>
            <a:r>
              <a:rPr lang="en-US" sz="3600" b="1" dirty="0" err="1" smtClean="0">
                <a:solidFill>
                  <a:schemeClr val="tx1">
                    <a:lumMod val="65000"/>
                    <a:lumOff val="35000"/>
                  </a:schemeClr>
                </a:solidFill>
                <a:latin typeface="微软雅黑" pitchFamily="34" charset="-122"/>
                <a:cs typeface="Times New Roman" pitchFamily="18" charset="0"/>
              </a:rPr>
              <a:t>（职业中心</a:t>
            </a:r>
            <a:r>
              <a:rPr lang="en-US" sz="3600" b="1" dirty="0" smtClean="0">
                <a:solidFill>
                  <a:schemeClr val="tx1">
                    <a:lumMod val="65000"/>
                    <a:lumOff val="35000"/>
                  </a:schemeClr>
                </a:solidFill>
                <a:latin typeface="微软雅黑" pitchFamily="34" charset="-122"/>
                <a:cs typeface="Times New Roman" pitchFamily="18" charset="0"/>
              </a:rPr>
              <a:t>）</a:t>
            </a:r>
            <a:endParaRPr sz="3600" b="1" dirty="0" smtClean="0">
              <a:solidFill>
                <a:schemeClr val="tx1">
                  <a:lumMod val="65000"/>
                  <a:lumOff val="35000"/>
                </a:schemeClr>
              </a:solidFill>
              <a:latin typeface="微软雅黑" pitchFamily="34" charset="-122"/>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35</a:t>
            </a:fld>
            <a:endParaRPr lang="en-US"/>
          </a:p>
        </p:txBody>
      </p:sp>
      <p:pic>
        <p:nvPicPr>
          <p:cNvPr id="3075" name="Picture 3" descr="C:\Documents and Settings\Lycia\桌面\American Institute of Aeronautics &amp; Astronautics (_副本.png"/>
          <p:cNvPicPr>
            <a:picLocks noChangeAspect="1" noChangeArrowheads="1"/>
          </p:cNvPicPr>
          <p:nvPr/>
        </p:nvPicPr>
        <p:blipFill>
          <a:blip r:embed="rId2" cstate="print"/>
          <a:srcRect/>
          <a:stretch>
            <a:fillRect/>
          </a:stretch>
        </p:blipFill>
        <p:spPr bwMode="auto">
          <a:xfrm>
            <a:off x="1214414" y="1571612"/>
            <a:ext cx="7024708" cy="4492546"/>
          </a:xfrm>
          <a:prstGeom prst="rect">
            <a:avLst/>
          </a:prstGeom>
          <a:noFill/>
        </p:spPr>
      </p:pic>
      <p:sp>
        <p:nvSpPr>
          <p:cNvPr id="8" name="线形标注 2(无边框) 7"/>
          <p:cNvSpPr/>
          <p:nvPr/>
        </p:nvSpPr>
        <p:spPr>
          <a:xfrm>
            <a:off x="642910" y="2071678"/>
            <a:ext cx="1643074" cy="785818"/>
          </a:xfrm>
          <a:prstGeom prst="callout2">
            <a:avLst>
              <a:gd name="adj1" fmla="val 18750"/>
              <a:gd name="adj2" fmla="val 106809"/>
              <a:gd name="adj3" fmla="val 18750"/>
              <a:gd name="adj4" fmla="val 112536"/>
              <a:gd name="adj5" fmla="val -29611"/>
              <a:gd name="adj6" fmla="val 13949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提供的职位</a:t>
            </a:r>
          </a:p>
        </p:txBody>
      </p:sp>
      <p:sp>
        <p:nvSpPr>
          <p:cNvPr id="9" name="线形标注 2(无边框) 8"/>
          <p:cNvSpPr/>
          <p:nvPr/>
        </p:nvSpPr>
        <p:spPr>
          <a:xfrm>
            <a:off x="4143372" y="2786058"/>
            <a:ext cx="1571636" cy="714380"/>
          </a:xfrm>
          <a:prstGeom prst="callout2">
            <a:avLst>
              <a:gd name="adj1" fmla="val 15807"/>
              <a:gd name="adj2" fmla="val -4148"/>
              <a:gd name="adj3" fmla="val 15807"/>
              <a:gd name="adj4" fmla="val -13370"/>
              <a:gd name="adj5" fmla="val -136094"/>
              <a:gd name="adj6" fmla="val -4653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个人简历等</a:t>
            </a:r>
          </a:p>
        </p:txBody>
      </p:sp>
      <p:sp>
        <p:nvSpPr>
          <p:cNvPr id="10" name="线形标注 2(无边框) 9"/>
          <p:cNvSpPr/>
          <p:nvPr/>
        </p:nvSpPr>
        <p:spPr>
          <a:xfrm>
            <a:off x="5643570" y="2143116"/>
            <a:ext cx="1571636" cy="500066"/>
          </a:xfrm>
          <a:prstGeom prst="callout2">
            <a:avLst>
              <a:gd name="adj1" fmla="val 15807"/>
              <a:gd name="adj2" fmla="val -4148"/>
              <a:gd name="adj3" fmla="val 15807"/>
              <a:gd name="adj4" fmla="val -13370"/>
              <a:gd name="adj5" fmla="val -76013"/>
              <a:gd name="adj6" fmla="val -4772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其它参考资料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785786" y="928670"/>
            <a:ext cx="7553325" cy="5276850"/>
          </a:xfrm>
          <a:prstGeom prst="rect">
            <a:avLst/>
          </a:prstGeom>
          <a:noFill/>
          <a:ln w="9525">
            <a:noFill/>
            <a:miter lim="800000"/>
            <a:headEnd/>
            <a:tailEnd/>
          </a:ln>
          <a:effectLst/>
        </p:spPr>
      </p:pic>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36</a:t>
            </a:fld>
            <a:endParaRPr lang="en-US"/>
          </a:p>
        </p:txBody>
      </p:sp>
      <p:sp>
        <p:nvSpPr>
          <p:cNvPr id="8" name="线形标注 2(无边框) 7"/>
          <p:cNvSpPr/>
          <p:nvPr/>
        </p:nvSpPr>
        <p:spPr>
          <a:xfrm>
            <a:off x="6429388" y="1142984"/>
            <a:ext cx="1571636" cy="642942"/>
          </a:xfrm>
          <a:prstGeom prst="callout2">
            <a:avLst>
              <a:gd name="adj1" fmla="val 15807"/>
              <a:gd name="adj2" fmla="val -4148"/>
              <a:gd name="adj3" fmla="val 15807"/>
              <a:gd name="adj4" fmla="val -13370"/>
              <a:gd name="adj5" fmla="val 140429"/>
              <a:gd name="adj6" fmla="val -5485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职位搜索</a:t>
            </a:r>
          </a:p>
        </p:txBody>
      </p:sp>
      <p:sp>
        <p:nvSpPr>
          <p:cNvPr id="9" name="圆角矩形 8"/>
          <p:cNvSpPr/>
          <p:nvPr/>
        </p:nvSpPr>
        <p:spPr>
          <a:xfrm>
            <a:off x="1285852" y="2000240"/>
            <a:ext cx="6786610" cy="85725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3" name="圆角矩形 12"/>
          <p:cNvSpPr/>
          <p:nvPr/>
        </p:nvSpPr>
        <p:spPr>
          <a:xfrm>
            <a:off x="1285852" y="3643314"/>
            <a:ext cx="5786478" cy="257176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0" name="线形标注 2(无边框) 9"/>
          <p:cNvSpPr/>
          <p:nvPr/>
        </p:nvSpPr>
        <p:spPr>
          <a:xfrm>
            <a:off x="4214810" y="3000372"/>
            <a:ext cx="1571636" cy="776294"/>
          </a:xfrm>
          <a:prstGeom prst="callout2">
            <a:avLst>
              <a:gd name="adj1" fmla="val 15807"/>
              <a:gd name="adj2" fmla="val -4148"/>
              <a:gd name="adj3" fmla="val 15807"/>
              <a:gd name="adj4" fmla="val -13370"/>
              <a:gd name="adj5" fmla="val 73888"/>
              <a:gd name="adj6" fmla="val -5010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职位信息列表</a:t>
            </a:r>
          </a:p>
        </p:txBody>
      </p:sp>
      <p:pic>
        <p:nvPicPr>
          <p:cNvPr id="4100" name="Picture 4"/>
          <p:cNvPicPr>
            <a:picLocks noChangeAspect="1" noChangeArrowheads="1"/>
          </p:cNvPicPr>
          <p:nvPr/>
        </p:nvPicPr>
        <p:blipFill>
          <a:blip r:embed="rId3" cstate="print"/>
          <a:srcRect/>
          <a:stretch>
            <a:fillRect/>
          </a:stretch>
        </p:blipFill>
        <p:spPr bwMode="auto">
          <a:xfrm>
            <a:off x="3357554" y="3071810"/>
            <a:ext cx="5481841" cy="3309931"/>
          </a:xfrm>
          <a:prstGeom prst="rect">
            <a:avLst/>
          </a:prstGeom>
          <a:noFill/>
          <a:ln w="9525">
            <a:solidFill>
              <a:schemeClr val="tx2">
                <a:lumMod val="75000"/>
              </a:schemeClr>
            </a:solidFill>
            <a:miter lim="800000"/>
            <a:headEnd/>
            <a:tailEnd/>
          </a:ln>
          <a:effectLst/>
        </p:spPr>
      </p:pic>
      <p:sp>
        <p:nvSpPr>
          <p:cNvPr id="12" name="线形标注 2(无边框) 11"/>
          <p:cNvSpPr/>
          <p:nvPr/>
        </p:nvSpPr>
        <p:spPr>
          <a:xfrm>
            <a:off x="7000892" y="3000372"/>
            <a:ext cx="1857356" cy="1214446"/>
          </a:xfrm>
          <a:prstGeom prst="callout2">
            <a:avLst>
              <a:gd name="adj1" fmla="val 15807"/>
              <a:gd name="adj2" fmla="val -4148"/>
              <a:gd name="adj3" fmla="val 15807"/>
              <a:gd name="adj4" fmla="val -13370"/>
              <a:gd name="adj5" fmla="val 94331"/>
              <a:gd name="adj6" fmla="val -5929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职位详情，可点击申请或保存</a:t>
            </a:r>
          </a:p>
        </p:txBody>
      </p:sp>
      <p:sp>
        <p:nvSpPr>
          <p:cNvPr id="11" name="圆角矩形 10"/>
          <p:cNvSpPr/>
          <p:nvPr/>
        </p:nvSpPr>
        <p:spPr>
          <a:xfrm>
            <a:off x="3428992" y="4143380"/>
            <a:ext cx="5429288" cy="242889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childTnLst>
                                </p:cTn>
                              </p:par>
                            </p:childTnLst>
                          </p:cTn>
                        </p:par>
                        <p:par>
                          <p:cTn id="24" fill="hold">
                            <p:stCondLst>
                              <p:cond delay="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500"/>
                                        <p:tgtEl>
                                          <p:spTgt spid="1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0" grpId="0" animBg="1"/>
      <p:bldP spid="12"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37</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2357422" y="2500306"/>
            <a:ext cx="6115050" cy="3152775"/>
          </a:xfrm>
          <a:prstGeom prst="rect">
            <a:avLst/>
          </a:prstGeom>
          <a:noFill/>
          <a:ln w="9525">
            <a:noFill/>
            <a:miter lim="800000"/>
            <a:headEnd/>
            <a:tailEnd/>
          </a:ln>
          <a:effectLst/>
        </p:spPr>
      </p:pic>
      <p:sp>
        <p:nvSpPr>
          <p:cNvPr id="7" name="线形标注 2(无边框) 6"/>
          <p:cNvSpPr/>
          <p:nvPr/>
        </p:nvSpPr>
        <p:spPr>
          <a:xfrm>
            <a:off x="500034" y="1357298"/>
            <a:ext cx="3071834" cy="1500198"/>
          </a:xfrm>
          <a:prstGeom prst="callout2">
            <a:avLst>
              <a:gd name="adj1" fmla="val 18750"/>
              <a:gd name="adj2" fmla="val 106809"/>
              <a:gd name="adj3" fmla="val 18750"/>
              <a:gd name="adj4" fmla="val 112536"/>
              <a:gd name="adj5" fmla="val 79287"/>
              <a:gd name="adj6" fmla="val 12946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申请职位需登录，此页面同时提供注册链接，也可由其它登录方式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ChangeArrowheads="1"/>
          </p:cNvSpPr>
          <p:nvPr/>
        </p:nvSpPr>
        <p:spPr bwMode="auto">
          <a:xfrm>
            <a:off x="857224" y="2357430"/>
            <a:ext cx="7772400" cy="2209800"/>
          </a:xfrm>
          <a:prstGeom prst="rect">
            <a:avLst/>
          </a:prstGeom>
          <a:noFill/>
          <a:ln w="9525">
            <a:noFill/>
            <a:miter lim="800000"/>
            <a:headEnd/>
            <a:tailEnd/>
          </a:ln>
          <a:effectLst/>
        </p:spPr>
        <p:txBody>
          <a:bodyPr/>
          <a:lstStyle/>
          <a:p>
            <a:pPr algn="l">
              <a:spcBef>
                <a:spcPct val="20000"/>
              </a:spcBef>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请合理使用资源，注意知识产权的保护。</a:t>
            </a:r>
          </a:p>
          <a:p>
            <a:pPr>
              <a:spcBef>
                <a:spcPct val="20000"/>
              </a:spcBef>
            </a:pPr>
            <a:endParaRPr lang="zh-CN" altLang="en-US" sz="2400" b="1" dirty="0">
              <a:latin typeface="微软雅黑" pitchFamily="34" charset="-122"/>
              <a:ea typeface="微软雅黑" pitchFamily="34" charset="-122"/>
            </a:endParaRPr>
          </a:p>
          <a:p>
            <a:pPr>
              <a:spcBef>
                <a:spcPct val="20000"/>
              </a:spcBef>
            </a:pPr>
            <a:endParaRPr lang="zh-CN" altLang="en-US" sz="2400" b="1" dirty="0">
              <a:latin typeface="微软雅黑" pitchFamily="34" charset="-122"/>
              <a:ea typeface="微软雅黑" pitchFamily="34" charset="-122"/>
            </a:endParaRPr>
          </a:p>
          <a:p>
            <a:pPr algn="l">
              <a:spcBef>
                <a:spcPct val="20000"/>
              </a:spcBef>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请不要使用下载软件进行下载，请不要进行系统性下载。</a:t>
            </a:r>
          </a:p>
        </p:txBody>
      </p:sp>
      <p:sp>
        <p:nvSpPr>
          <p:cNvPr id="5" name="标题 1"/>
          <p:cNvSpPr txBox="1">
            <a:spLocks/>
          </p:cNvSpPr>
          <p:nvPr/>
        </p:nvSpPr>
        <p:spPr>
          <a:xfrm>
            <a:off x="428596" y="928670"/>
            <a:ext cx="8229600" cy="796908"/>
          </a:xfrm>
          <a:prstGeom prst="rect">
            <a:avLst/>
          </a:prstGeom>
          <a:noFill/>
          <a:ln w="9525">
            <a:noFill/>
            <a:miter lim="800000"/>
            <a:headEnd/>
            <a:tailEnd/>
          </a:ln>
        </p:spPr>
        <p:txBody>
          <a:bodyPr/>
          <a:lstStyle/>
          <a:p>
            <a:pPr marL="342900" marR="0" lvl="0" indent="-342900" algn="ctr" fontAlgn="base">
              <a:lnSpc>
                <a:spcPct val="100000"/>
              </a:lnSpc>
              <a:spcBef>
                <a:spcPts val="600"/>
              </a:spcBef>
              <a:spcAft>
                <a:spcPct val="0"/>
              </a:spcAft>
              <a:buClrTx/>
              <a:buSzTx/>
              <a:tabLst/>
              <a:defRPr/>
            </a:pP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合理使用</a:t>
            </a:r>
            <a:endPar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86000"/>
            <a:ext cx="9144000" cy="3581400"/>
          </a:xfrm>
          <a:prstGeom prst="rect">
            <a:avLst/>
          </a:prstGeom>
          <a:solidFill>
            <a:srgbClr val="FFE9A3">
              <a:alpha val="49803"/>
            </a:srgbClr>
          </a:solidFill>
          <a:ln w="9525">
            <a:noFill/>
            <a:miter lim="800000"/>
            <a:headEnd/>
            <a:tailEnd/>
          </a:ln>
        </p:spPr>
        <p:txBody>
          <a:bodyPr wrap="none" anchor="ctr"/>
          <a:lstStyle/>
          <a:p>
            <a:endParaRPr lang="zh-CN" altLang="zh-CN">
              <a:solidFill>
                <a:srgbClr val="FFCC00"/>
              </a:solidFill>
              <a:latin typeface="微软雅黑" pitchFamily="34" charset="-122"/>
              <a:ea typeface="微软雅黑" pitchFamily="34" charset="-122"/>
            </a:endParaRPr>
          </a:p>
        </p:txBody>
      </p:sp>
      <p:sp>
        <p:nvSpPr>
          <p:cNvPr id="8" name="Text Box 4"/>
          <p:cNvSpPr txBox="1">
            <a:spLocks noChangeArrowheads="1"/>
          </p:cNvSpPr>
          <p:nvPr/>
        </p:nvSpPr>
        <p:spPr bwMode="auto">
          <a:xfrm>
            <a:off x="642938" y="1330457"/>
            <a:ext cx="4724307" cy="874407"/>
          </a:xfrm>
          <a:prstGeom prst="rect">
            <a:avLst/>
          </a:prstGeom>
          <a:noFill/>
          <a:ln w="9525">
            <a:noFill/>
            <a:miter lim="800000"/>
            <a:headEnd/>
            <a:tailEnd/>
          </a:ln>
        </p:spPr>
        <p:txBody>
          <a:bodyPr wrap="none">
            <a:spAutoFit/>
          </a:bodyPr>
          <a:lstStyle/>
          <a:p>
            <a:pPr>
              <a:lnSpc>
                <a:spcPct val="150000"/>
              </a:lnSpc>
            </a:pPr>
            <a:r>
              <a:rPr lang="en-US" altLang="zh-CN" dirty="0" smtClean="0">
                <a:solidFill>
                  <a:srgbClr val="000000"/>
                </a:solidFill>
                <a:latin typeface="微软雅黑" pitchFamily="34" charset="-122"/>
                <a:ea typeface="微软雅黑" pitchFamily="34" charset="-122"/>
              </a:rPr>
              <a:t>AIAA</a:t>
            </a:r>
            <a:r>
              <a:rPr lang="zh-CN" altLang="en-US" dirty="0" smtClean="0">
                <a:solidFill>
                  <a:srgbClr val="000000"/>
                </a:solidFill>
                <a:latin typeface="微软雅黑" pitchFamily="34" charset="-122"/>
                <a:ea typeface="微软雅黑" pitchFamily="34" charset="-122"/>
              </a:rPr>
              <a:t>系列</a:t>
            </a:r>
            <a:r>
              <a:rPr lang="zh-CN" altLang="en-US" dirty="0">
                <a:solidFill>
                  <a:srgbClr val="000000"/>
                </a:solidFill>
                <a:latin typeface="微软雅黑" pitchFamily="34" charset="-122"/>
                <a:ea typeface="微软雅黑" pitchFamily="34" charset="-122"/>
              </a:rPr>
              <a:t>数据库在国内由</a:t>
            </a:r>
            <a:r>
              <a:rPr lang="en-US" altLang="zh-CN" dirty="0">
                <a:solidFill>
                  <a:srgbClr val="000000"/>
                </a:solidFill>
                <a:latin typeface="微软雅黑" pitchFamily="34" charset="-122"/>
                <a:ea typeface="微软雅黑" pitchFamily="34" charset="-122"/>
              </a:rPr>
              <a:t>iGroup</a:t>
            </a:r>
            <a:r>
              <a:rPr lang="zh-CN" altLang="en-US" dirty="0">
                <a:solidFill>
                  <a:srgbClr val="000000"/>
                </a:solidFill>
                <a:latin typeface="微软雅黑" pitchFamily="34" charset="-122"/>
                <a:ea typeface="微软雅黑" pitchFamily="34" charset="-122"/>
              </a:rPr>
              <a:t>公司代理，</a:t>
            </a:r>
          </a:p>
          <a:p>
            <a:pPr>
              <a:lnSpc>
                <a:spcPct val="150000"/>
              </a:lnSpc>
            </a:pPr>
            <a:r>
              <a:rPr lang="zh-CN" altLang="en-US" dirty="0">
                <a:solidFill>
                  <a:srgbClr val="000000"/>
                </a:solidFill>
                <a:latin typeface="微软雅黑" pitchFamily="34" charset="-122"/>
                <a:ea typeface="微软雅黑" pitchFamily="34" charset="-122"/>
              </a:rPr>
              <a:t>请就近联系以下</a:t>
            </a:r>
            <a:r>
              <a:rPr lang="en-US" altLang="zh-CN" dirty="0">
                <a:solidFill>
                  <a:srgbClr val="000000"/>
                </a:solidFill>
                <a:latin typeface="微软雅黑" pitchFamily="34" charset="-122"/>
                <a:ea typeface="微软雅黑" pitchFamily="34" charset="-122"/>
              </a:rPr>
              <a:t>iGroup</a:t>
            </a:r>
            <a:r>
              <a:rPr lang="zh-CN" altLang="en-US" dirty="0">
                <a:solidFill>
                  <a:srgbClr val="000000"/>
                </a:solidFill>
                <a:latin typeface="微软雅黑" pitchFamily="34" charset="-122"/>
                <a:ea typeface="微软雅黑" pitchFamily="34" charset="-122"/>
              </a:rPr>
              <a:t>各代表处。</a:t>
            </a:r>
          </a:p>
        </p:txBody>
      </p:sp>
      <p:sp>
        <p:nvSpPr>
          <p:cNvPr id="9" name="Text Box 6"/>
          <p:cNvSpPr txBox="1">
            <a:spLocks noChangeArrowheads="1"/>
          </p:cNvSpPr>
          <p:nvPr/>
        </p:nvSpPr>
        <p:spPr bwMode="auto">
          <a:xfrm>
            <a:off x="709613" y="2500313"/>
            <a:ext cx="3733800" cy="646112"/>
          </a:xfrm>
          <a:prstGeom prst="rect">
            <a:avLst/>
          </a:prstGeom>
          <a:noFill/>
          <a:ln w="9525">
            <a:noFill/>
            <a:miter lim="800000"/>
            <a:headEnd/>
            <a:tailEnd/>
          </a:ln>
        </p:spPr>
        <p:txBody>
          <a:bodyPr>
            <a:spAutoFit/>
          </a:bodyPr>
          <a:lstStyle/>
          <a:p>
            <a:r>
              <a:rPr lang="en-US" altLang="zh-CN" b="1" dirty="0">
                <a:solidFill>
                  <a:srgbClr val="000000"/>
                </a:solidFill>
                <a:latin typeface="微软雅黑" pitchFamily="34" charset="-122"/>
                <a:ea typeface="微软雅黑" pitchFamily="34" charset="-122"/>
              </a:rPr>
              <a:t>iGroup </a:t>
            </a:r>
            <a:r>
              <a:rPr lang="en-US" altLang="zh-CN" b="1" dirty="0">
                <a:solidFill>
                  <a:srgbClr val="000000"/>
                </a:solidFill>
                <a:latin typeface="宋体" pitchFamily="2" charset="-122"/>
              </a:rPr>
              <a:t>· </a:t>
            </a:r>
            <a:r>
              <a:rPr lang="zh-CN" altLang="en-US" b="1" dirty="0">
                <a:solidFill>
                  <a:srgbClr val="000000"/>
                </a:solidFill>
                <a:latin typeface="微软雅黑" pitchFamily="34" charset="-122"/>
                <a:ea typeface="微软雅黑" pitchFamily="34" charset="-122"/>
              </a:rPr>
              <a:t>中国</a:t>
            </a:r>
          </a:p>
          <a:p>
            <a:r>
              <a:rPr lang="en-US" altLang="zh-CN" dirty="0">
                <a:solidFill>
                  <a:srgbClr val="000000"/>
                </a:solidFill>
                <a:latin typeface="微软雅黑" pitchFamily="34" charset="-122"/>
                <a:ea typeface="微软雅黑" pitchFamily="34" charset="-122"/>
              </a:rPr>
              <a:t>Email</a:t>
            </a:r>
            <a:r>
              <a:rPr lang="zh-CN" altLang="en-US" dirty="0">
                <a:solidFill>
                  <a:srgbClr val="000000"/>
                </a:solidFill>
                <a:latin typeface="微软雅黑" pitchFamily="34" charset="-122"/>
                <a:ea typeface="微软雅黑" pitchFamily="34" charset="-122"/>
              </a:rPr>
              <a:t>：</a:t>
            </a:r>
            <a:r>
              <a:rPr lang="en-US" altLang="zh-CN" dirty="0">
                <a:solidFill>
                  <a:srgbClr val="000000"/>
                </a:solidFill>
                <a:latin typeface="微软雅黑" pitchFamily="34" charset="-122"/>
                <a:ea typeface="微软雅黑" pitchFamily="34" charset="-122"/>
                <a:hlinkClick r:id="rId2"/>
              </a:rPr>
              <a:t>info@igroup.com.cn</a:t>
            </a:r>
            <a:endParaRPr lang="en-US" altLang="zh-CN" dirty="0">
              <a:solidFill>
                <a:srgbClr val="000000"/>
              </a:solidFill>
              <a:latin typeface="微软雅黑" pitchFamily="34" charset="-122"/>
              <a:ea typeface="微软雅黑" pitchFamily="34" charset="-122"/>
            </a:endParaRPr>
          </a:p>
        </p:txBody>
      </p:sp>
      <p:sp>
        <p:nvSpPr>
          <p:cNvPr id="10" name="Text Box 7"/>
          <p:cNvSpPr txBox="1">
            <a:spLocks noChangeArrowheads="1"/>
          </p:cNvSpPr>
          <p:nvPr/>
        </p:nvSpPr>
        <p:spPr bwMode="auto">
          <a:xfrm>
            <a:off x="709613" y="3286125"/>
            <a:ext cx="3648075" cy="1077913"/>
          </a:xfrm>
          <a:prstGeom prst="rect">
            <a:avLst/>
          </a:prstGeom>
          <a:noFill/>
          <a:ln w="9525">
            <a:noFill/>
            <a:miter lim="800000"/>
            <a:headEnd/>
            <a:tailEnd/>
          </a:ln>
        </p:spPr>
        <p:txBody>
          <a:bodyPr>
            <a:spAutoFit/>
          </a:bodyPr>
          <a:lstStyle/>
          <a:p>
            <a:r>
              <a:rPr lang="zh-CN" altLang="en-US" sz="1600">
                <a:solidFill>
                  <a:srgbClr val="000000"/>
                </a:solidFill>
                <a:latin typeface="微软雅黑" pitchFamily="34" charset="-122"/>
                <a:ea typeface="微软雅黑" pitchFamily="34" charset="-122"/>
              </a:rPr>
              <a:t>上海：上海市斜土路</a:t>
            </a:r>
            <a:r>
              <a:rPr lang="en-US" altLang="zh-CN" sz="1600">
                <a:solidFill>
                  <a:srgbClr val="000000"/>
                </a:solidFill>
                <a:latin typeface="微软雅黑" pitchFamily="34" charset="-122"/>
                <a:ea typeface="微软雅黑" pitchFamily="34" charset="-122"/>
              </a:rPr>
              <a:t>2899</a:t>
            </a:r>
            <a:r>
              <a:rPr lang="zh-CN" altLang="en-US" sz="1600">
                <a:solidFill>
                  <a:srgbClr val="000000"/>
                </a:solidFill>
                <a:latin typeface="微软雅黑" pitchFamily="34" charset="-122"/>
                <a:ea typeface="微软雅黑" pitchFamily="34" charset="-122"/>
              </a:rPr>
              <a:t>号甲</a:t>
            </a:r>
            <a:r>
              <a:rPr lang="en-US" altLang="zh-CN" sz="1600">
                <a:solidFill>
                  <a:srgbClr val="000000"/>
                </a:solidFill>
                <a:latin typeface="微软雅黑" pitchFamily="34" charset="-122"/>
                <a:ea typeface="微软雅黑" pitchFamily="34" charset="-122"/>
              </a:rPr>
              <a:t>B</a:t>
            </a:r>
            <a:r>
              <a:rPr lang="zh-CN" altLang="en-US" sz="1600">
                <a:solidFill>
                  <a:srgbClr val="000000"/>
                </a:solidFill>
                <a:latin typeface="微软雅黑" pitchFamily="34" charset="-122"/>
                <a:ea typeface="微软雅黑" pitchFamily="34" charset="-122"/>
              </a:rPr>
              <a:t>栋</a:t>
            </a:r>
            <a:r>
              <a:rPr lang="en-US" altLang="zh-CN" sz="1600">
                <a:solidFill>
                  <a:srgbClr val="000000"/>
                </a:solidFill>
                <a:latin typeface="微软雅黑" pitchFamily="34" charset="-122"/>
                <a:ea typeface="微软雅黑" pitchFamily="34" charset="-122"/>
              </a:rPr>
              <a:t>601</a:t>
            </a:r>
            <a:r>
              <a:rPr lang="zh-CN" altLang="en-US" sz="1600">
                <a:solidFill>
                  <a:srgbClr val="000000"/>
                </a:solidFill>
                <a:latin typeface="微软雅黑" pitchFamily="34" charset="-122"/>
                <a:ea typeface="微软雅黑" pitchFamily="34" charset="-122"/>
              </a:rPr>
              <a:t>（光启文化广场）</a:t>
            </a:r>
            <a:endParaRPr lang="en-US" altLang="zh-CN" sz="1600">
              <a:solidFill>
                <a:srgbClr val="000000"/>
              </a:solidFill>
              <a:latin typeface="微软雅黑" pitchFamily="34" charset="-122"/>
              <a:ea typeface="微软雅黑" pitchFamily="34" charset="-122"/>
            </a:endParaRPr>
          </a:p>
          <a:p>
            <a:r>
              <a:rPr lang="en-US" altLang="zh-CN" sz="1600">
                <a:solidFill>
                  <a:srgbClr val="000000"/>
                </a:solidFill>
                <a:latin typeface="微软雅黑" pitchFamily="34" charset="-122"/>
                <a:ea typeface="微软雅黑" pitchFamily="34" charset="-122"/>
              </a:rPr>
              <a:t>Tel: 021-64454595</a:t>
            </a:r>
          </a:p>
          <a:p>
            <a:r>
              <a:rPr lang="en-US" altLang="zh-CN" sz="1600">
                <a:solidFill>
                  <a:srgbClr val="000000"/>
                </a:solidFill>
                <a:latin typeface="微软雅黑" pitchFamily="34" charset="-122"/>
                <a:ea typeface="微软雅黑" pitchFamily="34" charset="-122"/>
              </a:rPr>
              <a:t>Fax: 8032</a:t>
            </a:r>
          </a:p>
        </p:txBody>
      </p:sp>
      <p:sp>
        <p:nvSpPr>
          <p:cNvPr id="11" name="Text Box 8"/>
          <p:cNvSpPr txBox="1">
            <a:spLocks noChangeArrowheads="1"/>
          </p:cNvSpPr>
          <p:nvPr/>
        </p:nvSpPr>
        <p:spPr bwMode="auto">
          <a:xfrm>
            <a:off x="4857750" y="4505325"/>
            <a:ext cx="365760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西安：西安市碑林区友谊西路</a:t>
            </a:r>
            <a:r>
              <a:rPr lang="en-US" altLang="zh-CN" sz="1600" dirty="0">
                <a:solidFill>
                  <a:srgbClr val="000000"/>
                </a:solidFill>
                <a:latin typeface="微软雅黑" pitchFamily="34" charset="-122"/>
                <a:ea typeface="微软雅黑" pitchFamily="34" charset="-122"/>
              </a:rPr>
              <a:t>236</a:t>
            </a:r>
            <a:r>
              <a:rPr lang="zh-CN" altLang="en-US" sz="1600" dirty="0">
                <a:solidFill>
                  <a:srgbClr val="000000"/>
                </a:solidFill>
                <a:latin typeface="微软雅黑" pitchFamily="34" charset="-122"/>
                <a:ea typeface="微软雅黑" pitchFamily="34" charset="-122"/>
              </a:rPr>
              <a:t>号华豪丽晶</a:t>
            </a:r>
            <a:r>
              <a:rPr lang="en-US" altLang="zh-CN" sz="1600" dirty="0">
                <a:solidFill>
                  <a:srgbClr val="000000"/>
                </a:solidFill>
                <a:latin typeface="微软雅黑" pitchFamily="34" charset="-122"/>
                <a:ea typeface="微软雅黑" pitchFamily="34" charset="-122"/>
              </a:rPr>
              <a:t>1</a:t>
            </a:r>
            <a:r>
              <a:rPr lang="zh-CN" altLang="en-US" sz="1600" dirty="0">
                <a:solidFill>
                  <a:srgbClr val="000000"/>
                </a:solidFill>
                <a:latin typeface="微软雅黑" pitchFamily="34" charset="-122"/>
                <a:ea typeface="微软雅黑" pitchFamily="34" charset="-122"/>
              </a:rPr>
              <a:t>号楼</a:t>
            </a:r>
            <a:r>
              <a:rPr lang="en-US" altLang="zh-CN" sz="1600" dirty="0">
                <a:solidFill>
                  <a:srgbClr val="000000"/>
                </a:solidFill>
                <a:latin typeface="微软雅黑" pitchFamily="34" charset="-122"/>
                <a:ea typeface="微软雅黑" pitchFamily="34" charset="-122"/>
              </a:rPr>
              <a:t>1612</a:t>
            </a:r>
            <a:r>
              <a:rPr lang="zh-CN" altLang="en-US" sz="1600" dirty="0">
                <a:solidFill>
                  <a:srgbClr val="000000"/>
                </a:solidFill>
                <a:latin typeface="微软雅黑" pitchFamily="34" charset="-122"/>
                <a:ea typeface="微软雅黑" pitchFamily="34" charset="-122"/>
              </a:rPr>
              <a:t>室座</a:t>
            </a:r>
            <a:r>
              <a:rPr lang="en-US" altLang="zh-CN" sz="1600" dirty="0">
                <a:solidFill>
                  <a:srgbClr val="000000"/>
                </a:solidFill>
                <a:latin typeface="微软雅黑" pitchFamily="34" charset="-122"/>
                <a:ea typeface="微软雅黑" pitchFamily="34" charset="-122"/>
              </a:rPr>
              <a:t>806</a:t>
            </a:r>
            <a:r>
              <a:rPr lang="zh-CN" altLang="en-US" sz="1600" dirty="0">
                <a:solidFill>
                  <a:srgbClr val="000000"/>
                </a:solidFill>
                <a:latin typeface="微软雅黑" pitchFamily="34" charset="-122"/>
                <a:ea typeface="微软雅黑" pitchFamily="34" charset="-122"/>
              </a:rPr>
              <a:t>室 </a:t>
            </a:r>
            <a:r>
              <a:rPr lang="en-US" altLang="zh-CN" sz="1600" dirty="0">
                <a:solidFill>
                  <a:srgbClr val="000000"/>
                </a:solidFill>
                <a:latin typeface="微软雅黑" pitchFamily="34" charset="-122"/>
                <a:ea typeface="微软雅黑" pitchFamily="34" charset="-122"/>
              </a:rPr>
              <a:t>(710043) </a:t>
            </a:r>
          </a:p>
          <a:p>
            <a:r>
              <a:rPr lang="en-US" altLang="zh-CN" sz="1600" dirty="0">
                <a:solidFill>
                  <a:srgbClr val="000000"/>
                </a:solidFill>
                <a:latin typeface="微软雅黑" pitchFamily="34" charset="-122"/>
                <a:ea typeface="微软雅黑" pitchFamily="34" charset="-122"/>
              </a:rPr>
              <a:t>Tel: 029-89353458</a:t>
            </a:r>
          </a:p>
          <a:p>
            <a:r>
              <a:rPr lang="en-US" altLang="zh-CN" sz="1600" dirty="0">
                <a:solidFill>
                  <a:srgbClr val="000000"/>
                </a:solidFill>
                <a:latin typeface="微软雅黑" pitchFamily="34" charset="-122"/>
                <a:ea typeface="微软雅黑" pitchFamily="34" charset="-122"/>
              </a:rPr>
              <a:t>Fax: 029-89353458</a:t>
            </a:r>
          </a:p>
        </p:txBody>
      </p:sp>
      <p:sp>
        <p:nvSpPr>
          <p:cNvPr id="12" name="Text Box 9"/>
          <p:cNvSpPr txBox="1">
            <a:spLocks noChangeArrowheads="1"/>
          </p:cNvSpPr>
          <p:nvPr/>
        </p:nvSpPr>
        <p:spPr bwMode="auto">
          <a:xfrm>
            <a:off x="709613" y="4505325"/>
            <a:ext cx="3657600" cy="1069975"/>
          </a:xfrm>
          <a:prstGeom prst="rect">
            <a:avLst/>
          </a:prstGeom>
          <a:noFill/>
          <a:ln w="9525" algn="ctr">
            <a:noFill/>
            <a:miter lim="800000"/>
            <a:headEnd/>
            <a:tailEnd/>
          </a:ln>
        </p:spPr>
        <p:txBody>
          <a:bodyPr>
            <a:spAutoFit/>
          </a:bodyPr>
          <a:lstStyle/>
          <a:p>
            <a:r>
              <a:rPr lang="zh-CN" altLang="en-US" sz="1600">
                <a:solidFill>
                  <a:srgbClr val="000000"/>
                </a:solidFill>
                <a:latin typeface="微软雅黑" pitchFamily="34" charset="-122"/>
                <a:ea typeface="微软雅黑" pitchFamily="34" charset="-122"/>
              </a:rPr>
              <a:t>广州：越秀区东风中路</a:t>
            </a:r>
            <a:r>
              <a:rPr lang="en-US" altLang="zh-CN" sz="1600">
                <a:solidFill>
                  <a:srgbClr val="000000"/>
                </a:solidFill>
                <a:latin typeface="微软雅黑" pitchFamily="34" charset="-122"/>
                <a:ea typeface="微软雅黑" pitchFamily="34" charset="-122"/>
              </a:rPr>
              <a:t>318</a:t>
            </a:r>
            <a:r>
              <a:rPr lang="zh-CN" altLang="en-US" sz="1600">
                <a:solidFill>
                  <a:srgbClr val="000000"/>
                </a:solidFill>
                <a:latin typeface="微软雅黑" pitchFamily="34" charset="-122"/>
                <a:ea typeface="微软雅黑" pitchFamily="34" charset="-122"/>
              </a:rPr>
              <a:t>号嘉业大厦</a:t>
            </a:r>
            <a:r>
              <a:rPr lang="en-US" altLang="zh-CN" sz="1600">
                <a:solidFill>
                  <a:srgbClr val="000000"/>
                </a:solidFill>
                <a:latin typeface="微软雅黑" pitchFamily="34" charset="-122"/>
                <a:ea typeface="微软雅黑" pitchFamily="34" charset="-122"/>
              </a:rPr>
              <a:t>2705</a:t>
            </a:r>
            <a:r>
              <a:rPr lang="zh-CN" altLang="en-US" sz="1600">
                <a:solidFill>
                  <a:srgbClr val="000000"/>
                </a:solidFill>
                <a:latin typeface="微软雅黑" pitchFamily="34" charset="-122"/>
                <a:ea typeface="微软雅黑" pitchFamily="34" charset="-122"/>
              </a:rPr>
              <a:t>室</a:t>
            </a:r>
            <a:r>
              <a:rPr lang="en-US" altLang="zh-CN" sz="1600">
                <a:solidFill>
                  <a:srgbClr val="000000"/>
                </a:solidFill>
                <a:latin typeface="微软雅黑" pitchFamily="34" charset="-122"/>
                <a:ea typeface="微软雅黑" pitchFamily="34" charset="-122"/>
              </a:rPr>
              <a:t>(510030)</a:t>
            </a:r>
          </a:p>
          <a:p>
            <a:r>
              <a:rPr lang="en-US" altLang="zh-CN" sz="1600">
                <a:solidFill>
                  <a:srgbClr val="000000"/>
                </a:solidFill>
                <a:latin typeface="微软雅黑" pitchFamily="34" charset="-122"/>
                <a:ea typeface="微软雅黑" pitchFamily="34" charset="-122"/>
              </a:rPr>
              <a:t>Tel: 020-83274076</a:t>
            </a:r>
          </a:p>
          <a:p>
            <a:r>
              <a:rPr lang="en-US" altLang="zh-CN" sz="1600">
                <a:solidFill>
                  <a:srgbClr val="000000"/>
                </a:solidFill>
                <a:latin typeface="微软雅黑" pitchFamily="34" charset="-122"/>
                <a:ea typeface="微软雅黑" pitchFamily="34" charset="-122"/>
              </a:rPr>
              <a:t>Fax: 020-83274078</a:t>
            </a:r>
          </a:p>
        </p:txBody>
      </p:sp>
      <p:sp>
        <p:nvSpPr>
          <p:cNvPr id="13" name="Text Box 10"/>
          <p:cNvSpPr txBox="1">
            <a:spLocks noChangeArrowheads="1"/>
          </p:cNvSpPr>
          <p:nvPr/>
        </p:nvSpPr>
        <p:spPr bwMode="auto">
          <a:xfrm>
            <a:off x="4857750" y="3286125"/>
            <a:ext cx="3714750" cy="1077913"/>
          </a:xfrm>
          <a:prstGeom prst="rect">
            <a:avLst/>
          </a:prstGeom>
          <a:noFill/>
          <a:ln w="9525">
            <a:noFill/>
            <a:miter lim="800000"/>
            <a:headEnd/>
            <a:tailEnd/>
          </a:ln>
        </p:spPr>
        <p:txBody>
          <a:bodyPr>
            <a:spAutoFit/>
          </a:bodyPr>
          <a:lstStyle/>
          <a:p>
            <a:r>
              <a:rPr lang="zh-CN" altLang="en-US" sz="1600">
                <a:solidFill>
                  <a:srgbClr val="000000"/>
                </a:solidFill>
                <a:latin typeface="微软雅黑" pitchFamily="34" charset="-122"/>
                <a:ea typeface="微软雅黑" pitchFamily="34" charset="-122"/>
              </a:rPr>
              <a:t>北京：海淀区知春路</a:t>
            </a:r>
            <a:r>
              <a:rPr lang="en-US" altLang="zh-CN" sz="1600">
                <a:solidFill>
                  <a:srgbClr val="000000"/>
                </a:solidFill>
                <a:latin typeface="微软雅黑" pitchFamily="34" charset="-122"/>
                <a:ea typeface="微软雅黑" pitchFamily="34" charset="-122"/>
              </a:rPr>
              <a:t>1</a:t>
            </a:r>
            <a:r>
              <a:rPr lang="zh-CN" altLang="en-US" sz="1600">
                <a:solidFill>
                  <a:srgbClr val="000000"/>
                </a:solidFill>
                <a:latin typeface="微软雅黑" pitchFamily="34" charset="-122"/>
                <a:ea typeface="微软雅黑" pitchFamily="34" charset="-122"/>
              </a:rPr>
              <a:t>号学院国际大厦</a:t>
            </a:r>
            <a:r>
              <a:rPr lang="en-US" altLang="zh-CN" sz="1600">
                <a:solidFill>
                  <a:srgbClr val="000000"/>
                </a:solidFill>
                <a:latin typeface="微软雅黑" pitchFamily="34" charset="-122"/>
                <a:ea typeface="微软雅黑" pitchFamily="34" charset="-122"/>
              </a:rPr>
              <a:t>1213</a:t>
            </a:r>
            <a:r>
              <a:rPr lang="zh-CN" altLang="en-US" sz="1600">
                <a:solidFill>
                  <a:srgbClr val="000000"/>
                </a:solidFill>
                <a:latin typeface="微软雅黑" pitchFamily="34" charset="-122"/>
                <a:ea typeface="微软雅黑" pitchFamily="34" charset="-122"/>
              </a:rPr>
              <a:t>室（</a:t>
            </a:r>
            <a:r>
              <a:rPr lang="en-US" altLang="zh-CN" sz="1600">
                <a:solidFill>
                  <a:srgbClr val="000000"/>
                </a:solidFill>
                <a:latin typeface="微软雅黑" pitchFamily="34" charset="-122"/>
                <a:ea typeface="微软雅黑" pitchFamily="34" charset="-122"/>
              </a:rPr>
              <a:t>100083</a:t>
            </a:r>
            <a:r>
              <a:rPr lang="zh-CN" altLang="en-US" sz="1600">
                <a:solidFill>
                  <a:srgbClr val="000000"/>
                </a:solidFill>
                <a:latin typeface="微软雅黑" pitchFamily="34" charset="-122"/>
                <a:ea typeface="微软雅黑" pitchFamily="34" charset="-122"/>
              </a:rPr>
              <a:t>） </a:t>
            </a:r>
          </a:p>
          <a:p>
            <a:r>
              <a:rPr lang="en-US" altLang="zh-CN" sz="1600">
                <a:solidFill>
                  <a:srgbClr val="000000"/>
                </a:solidFill>
                <a:latin typeface="微软雅黑" pitchFamily="34" charset="-122"/>
                <a:ea typeface="微软雅黑" pitchFamily="34" charset="-122"/>
              </a:rPr>
              <a:t>Tel: 010-82331971</a:t>
            </a:r>
          </a:p>
          <a:p>
            <a:r>
              <a:rPr lang="en-US" altLang="zh-CN" sz="1600">
                <a:solidFill>
                  <a:srgbClr val="000000"/>
                </a:solidFill>
                <a:latin typeface="微软雅黑" pitchFamily="34" charset="-122"/>
                <a:ea typeface="微软雅黑" pitchFamily="34" charset="-122"/>
              </a:rPr>
              <a:t>Fax: 010-82331961</a:t>
            </a:r>
          </a:p>
        </p:txBody>
      </p:sp>
      <p:sp>
        <p:nvSpPr>
          <p:cNvPr id="14" name="Text Box 6"/>
          <p:cNvSpPr txBox="1">
            <a:spLocks noChangeArrowheads="1"/>
          </p:cNvSpPr>
          <p:nvPr/>
        </p:nvSpPr>
        <p:spPr bwMode="auto">
          <a:xfrm>
            <a:off x="4714875" y="6273800"/>
            <a:ext cx="4214813" cy="369888"/>
          </a:xfrm>
          <a:prstGeom prst="rect">
            <a:avLst/>
          </a:prstGeom>
          <a:noFill/>
          <a:ln w="9525">
            <a:noFill/>
            <a:miter lim="800000"/>
            <a:headEnd/>
            <a:tailEnd/>
          </a:ln>
        </p:spPr>
        <p:txBody>
          <a:bodyPr>
            <a:spAutoFit/>
          </a:bodyPr>
          <a:lstStyle/>
          <a:p>
            <a:r>
              <a:rPr lang="zh-CN" altLang="en-US">
                <a:solidFill>
                  <a:srgbClr val="000000"/>
                </a:solidFill>
                <a:latin typeface="微软雅黑" pitchFamily="34" charset="-122"/>
                <a:ea typeface="微软雅黑" pitchFamily="34" charset="-122"/>
              </a:rPr>
              <a:t>更多内容，请访问</a:t>
            </a:r>
            <a:r>
              <a:rPr lang="en-US" altLang="zh-CN">
                <a:solidFill>
                  <a:srgbClr val="000000"/>
                </a:solidFill>
                <a:latin typeface="微软雅黑" pitchFamily="34" charset="-122"/>
                <a:ea typeface="微软雅黑" pitchFamily="34" charset="-122"/>
                <a:hlinkClick r:id="rId3"/>
              </a:rPr>
              <a:t>www.igroup.com.cn</a:t>
            </a:r>
            <a:endParaRPr lang="en-US" altLang="zh-CN">
              <a:solidFill>
                <a:srgbClr val="0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571472" y="1857364"/>
            <a:ext cx="5202222" cy="3786214"/>
          </a:xfrm>
          <a:noFill/>
          <a:ln algn="ctr">
            <a:miter lim="800000"/>
            <a:headEnd/>
            <a:tailEnd/>
          </a:ln>
        </p:spPr>
        <p:txBody>
          <a:bodyPr vert="horz" wrap="square" lIns="91440" tIns="45720" rIns="91440" bIns="45720" numCol="1" anchor="t" anchorCtr="0" compatLnSpc="1">
            <a:prstTxWarp prst="textNoShape">
              <a:avLst/>
            </a:prstTxWarp>
          </a:bodyPr>
          <a:lstStyle/>
          <a:p>
            <a:pPr marL="630238" lvl="0" indent="-630238" algn="just" eaLnBrk="1" hangingPunct="1">
              <a:spcBef>
                <a:spcPts val="1800"/>
              </a:spcBef>
              <a:buNone/>
            </a:pPr>
            <a:r>
              <a:rPr lang="en-US" altLang="zh-CN" sz="2400" dirty="0" smtClean="0">
                <a:solidFill>
                  <a:srgbClr val="003366"/>
                </a:solidFill>
              </a:rPr>
              <a:t>---- </a:t>
            </a:r>
            <a:r>
              <a:rPr sz="2400" dirty="0" smtClean="0">
                <a:solidFill>
                  <a:schemeClr val="tx2">
                    <a:lumMod val="75000"/>
                  </a:schemeClr>
                </a:solidFill>
              </a:rPr>
              <a:t>被公认为是早期航空航天文献的重要资源之一</a:t>
            </a:r>
            <a:r>
              <a:rPr sz="2400" dirty="0">
                <a:solidFill>
                  <a:schemeClr val="tx2">
                    <a:lumMod val="75000"/>
                  </a:schemeClr>
                </a:solidFill>
              </a:rPr>
              <a:t>，文献最早可回溯至</a:t>
            </a:r>
            <a:r>
              <a:rPr lang="en-US" altLang="zh-CN" sz="2400" dirty="0">
                <a:solidFill>
                  <a:schemeClr val="tx2">
                    <a:lumMod val="75000"/>
                  </a:schemeClr>
                </a:solidFill>
              </a:rPr>
              <a:t>20</a:t>
            </a:r>
            <a:r>
              <a:rPr sz="2400" dirty="0">
                <a:solidFill>
                  <a:schemeClr val="tx2">
                    <a:lumMod val="75000"/>
                  </a:schemeClr>
                </a:solidFill>
              </a:rPr>
              <a:t>世纪初</a:t>
            </a:r>
          </a:p>
          <a:p>
            <a:pPr marL="630238" indent="-630238" algn="just" eaLnBrk="1" hangingPunct="1">
              <a:spcBef>
                <a:spcPts val="3000"/>
              </a:spcBef>
              <a:buNone/>
            </a:pPr>
            <a:r>
              <a:rPr lang="en-US" altLang="zh-CN" sz="2400" dirty="0">
                <a:solidFill>
                  <a:srgbClr val="003366"/>
                </a:solidFill>
              </a:rPr>
              <a:t>---- </a:t>
            </a:r>
            <a:r>
              <a:rPr lang="en-US" altLang="zh-CN" sz="2400" dirty="0" smtClean="0">
                <a:solidFill>
                  <a:srgbClr val="003366"/>
                </a:solidFill>
              </a:rPr>
              <a:t>在线数据库回溯到</a:t>
            </a:r>
            <a:r>
              <a:rPr lang="en-US" altLang="zh-CN" sz="2400" dirty="0">
                <a:solidFill>
                  <a:srgbClr val="003366"/>
                </a:solidFill>
              </a:rPr>
              <a:t>1963年，汇集四十多年的内容</a:t>
            </a:r>
          </a:p>
          <a:p>
            <a:pPr lvl="1" algn="just" eaLnBrk="1" hangingPunct="1">
              <a:spcBef>
                <a:spcPts val="3000"/>
              </a:spcBef>
              <a:buNone/>
            </a:pPr>
            <a:r>
              <a:rPr lang="en-US" altLang="zh-CN" sz="2400" dirty="0">
                <a:solidFill>
                  <a:srgbClr val="003366"/>
                </a:solidFill>
              </a:rPr>
              <a:t>----  </a:t>
            </a:r>
            <a:r>
              <a:rPr lang="en-US" altLang="zh-CN" sz="2400" dirty="0" err="1" smtClean="0">
                <a:solidFill>
                  <a:srgbClr val="003366"/>
                </a:solidFill>
              </a:rPr>
              <a:t>出版物包括</a:t>
            </a:r>
            <a:r>
              <a:rPr lang="en-US" altLang="zh-CN" sz="2400" dirty="0" smtClean="0">
                <a:solidFill>
                  <a:srgbClr val="003366"/>
                </a:solidFill>
              </a:rPr>
              <a:t>：</a:t>
            </a:r>
            <a:endParaRPr lang="en-US" altLang="zh-CN" sz="2400" dirty="0">
              <a:solidFill>
                <a:srgbClr val="003366"/>
              </a:solidFill>
            </a:endParaRPr>
          </a:p>
          <a:p>
            <a:pPr marL="725488" lvl="1" indent="0" algn="just" eaLnBrk="1" hangingPunct="1">
              <a:buNone/>
            </a:pPr>
            <a:r>
              <a:rPr sz="2000" dirty="0">
                <a:solidFill>
                  <a:srgbClr val="003366"/>
                </a:solidFill>
              </a:rPr>
              <a:t>期刊、</a:t>
            </a:r>
            <a:r>
              <a:rPr sz="2000" dirty="0" smtClean="0">
                <a:solidFill>
                  <a:srgbClr val="003366"/>
                </a:solidFill>
              </a:rPr>
              <a:t>会议论文、杂志</a:t>
            </a:r>
            <a:r>
              <a:rPr sz="2000" dirty="0">
                <a:solidFill>
                  <a:srgbClr val="003366"/>
                </a:solidFill>
              </a:rPr>
              <a:t>、系列图书、美国和国际标准</a:t>
            </a:r>
          </a:p>
        </p:txBody>
      </p:sp>
      <p:sp>
        <p:nvSpPr>
          <p:cNvPr id="5123" name="Rectangle 4"/>
          <p:cNvSpPr>
            <a:spLocks noChangeArrowheads="1"/>
          </p:cNvSpPr>
          <p:nvPr/>
        </p:nvSpPr>
        <p:spPr bwMode="auto">
          <a:xfrm>
            <a:off x="500034" y="836612"/>
            <a:ext cx="8174067" cy="877876"/>
          </a:xfrm>
          <a:prstGeom prst="rect">
            <a:avLst/>
          </a:prstGeom>
          <a:noFill/>
          <a:ln w="9525">
            <a:noFill/>
            <a:miter lim="800000"/>
            <a:headEnd/>
            <a:tailEnd/>
          </a:ln>
        </p:spPr>
        <p:txBody>
          <a:bodyPr/>
          <a:lstStyle/>
          <a:p>
            <a:pPr marL="342900" lvl="0" indent="-342900" algn="ctr" fontAlgn="base">
              <a:spcBef>
                <a:spcPts val="600"/>
              </a:spcBef>
              <a:spcAft>
                <a:spcPct val="0"/>
              </a:spcAft>
            </a:pPr>
            <a:r>
              <a:rPr lang="en-US" altLang="zh-CN" sz="3600" b="1" dirty="0" smtClean="0">
                <a:solidFill>
                  <a:schemeClr val="tx1">
                    <a:lumMod val="65000"/>
                    <a:lumOff val="35000"/>
                  </a:schemeClr>
                </a:solidFill>
                <a:latin typeface="Times New Roman" pitchFamily="18" charset="0"/>
                <a:ea typeface="微软雅黑" pitchFamily="34" charset="-122"/>
                <a:cs typeface="Times New Roman" pitchFamily="18" charset="0"/>
              </a:rPr>
              <a:t>AIAA</a:t>
            </a:r>
            <a:r>
              <a:rPr lang="zh-CN" altLang="en-US" sz="3600" b="1" dirty="0" smtClean="0">
                <a:solidFill>
                  <a:schemeClr val="tx1">
                    <a:lumMod val="65000"/>
                    <a:lumOff val="35000"/>
                  </a:schemeClr>
                </a:solidFill>
                <a:latin typeface="Times New Roman" pitchFamily="18" charset="0"/>
                <a:ea typeface="微软雅黑" pitchFamily="34" charset="-122"/>
                <a:cs typeface="Times New Roman" pitchFamily="18" charset="0"/>
              </a:rPr>
              <a:t>出版物</a:t>
            </a:r>
            <a:endParaRPr lang="zh-CN" altLang="en-US" sz="3600" b="1"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5" name="灯片编号占位符 4"/>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4</a:t>
            </a:fld>
            <a:endParaRPr lang="zh-CN" altLang="en-US" sz="1200" kern="1200" dirty="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pic>
        <p:nvPicPr>
          <p:cNvPr id="11" name="图片 10" descr="C:\Documents and Settings\Lycia\桌面\cover (1).jpg"/>
          <p:cNvPicPr>
            <a:picLocks noChangeAspect="1"/>
          </p:cNvPicPr>
          <p:nvPr/>
        </p:nvPicPr>
        <p:blipFill>
          <a:blip r:embed="rId3" cstate="print"/>
          <a:srcRect/>
          <a:stretch>
            <a:fillRect/>
          </a:stretch>
        </p:blipFill>
        <p:spPr bwMode="auto">
          <a:xfrm>
            <a:off x="6072198" y="1643050"/>
            <a:ext cx="1597763" cy="1620000"/>
          </a:xfrm>
          <a:prstGeom prst="rect">
            <a:avLst/>
          </a:prstGeom>
          <a:noFill/>
          <a:ln w="9525">
            <a:noFill/>
            <a:miter lim="800000"/>
            <a:headEnd/>
            <a:tailEnd/>
          </a:ln>
        </p:spPr>
      </p:pic>
      <p:pic>
        <p:nvPicPr>
          <p:cNvPr id="54273" name="Picture 1" descr="E:\资料\AIAA\资料\期刊会议录\素材\AA-Cover_10_2013.jpg"/>
          <p:cNvPicPr>
            <a:picLocks noChangeAspect="1" noChangeArrowheads="1"/>
          </p:cNvPicPr>
          <p:nvPr/>
        </p:nvPicPr>
        <p:blipFill>
          <a:blip r:embed="rId4" cstate="print"/>
          <a:srcRect/>
          <a:stretch>
            <a:fillRect/>
          </a:stretch>
        </p:blipFill>
        <p:spPr bwMode="auto">
          <a:xfrm>
            <a:off x="7143768" y="2571744"/>
            <a:ext cx="1752810" cy="2340000"/>
          </a:xfrm>
          <a:prstGeom prst="rect">
            <a:avLst/>
          </a:prstGeom>
          <a:noFill/>
        </p:spPr>
      </p:pic>
      <p:pic>
        <p:nvPicPr>
          <p:cNvPr id="54274" name="Picture 2" descr="E:\资料\AIAA\资料\电子书\素材\4.475627.cover.jpg"/>
          <p:cNvPicPr>
            <a:picLocks noChangeAspect="1" noChangeArrowheads="1"/>
          </p:cNvPicPr>
          <p:nvPr/>
        </p:nvPicPr>
        <p:blipFill>
          <a:blip r:embed="rId5" cstate="print"/>
          <a:srcRect/>
          <a:stretch>
            <a:fillRect/>
          </a:stretch>
        </p:blipFill>
        <p:spPr bwMode="auto">
          <a:xfrm>
            <a:off x="6072198" y="4357694"/>
            <a:ext cx="1811334" cy="149285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642910" y="1604983"/>
            <a:ext cx="7929618" cy="4681537"/>
          </a:xfrm>
          <a:noFill/>
          <a:ln>
            <a:miter lim="800000"/>
            <a:headEnd/>
            <a:tailEnd/>
          </a:ln>
        </p:spPr>
        <p:txBody>
          <a:bodyPr vert="horz" wrap="square" lIns="91440" tIns="45720" rIns="91440" bIns="45720" numCol="1" anchor="t" anchorCtr="0" compatLnSpc="1">
            <a:prstTxWarp prst="textNoShape">
              <a:avLst/>
            </a:prstTxWarp>
          </a:bodyPr>
          <a:lstStyle/>
          <a:p>
            <a:pPr marL="630238" indent="-630238" eaLnBrk="1" hangingPunct="1">
              <a:lnSpc>
                <a:spcPct val="130000"/>
              </a:lnSpc>
              <a:spcAft>
                <a:spcPts val="1200"/>
              </a:spcAft>
              <a:buNone/>
            </a:pPr>
            <a:r>
              <a:rPr lang="en-US" altLang="zh-CN" sz="2000" dirty="0" smtClean="0">
                <a:solidFill>
                  <a:srgbClr val="003366"/>
                </a:solidFill>
                <a:latin typeface="Times New Roman" pitchFamily="18" charset="0"/>
                <a:cs typeface="Times New Roman" pitchFamily="18" charset="0"/>
              </a:rPr>
              <a:t>7</a:t>
            </a:r>
            <a:r>
              <a:rPr lang="zh-CN" altLang="en-US" sz="2000" dirty="0" smtClean="0">
                <a:solidFill>
                  <a:srgbClr val="003366"/>
                </a:solidFill>
                <a:latin typeface="Times New Roman" pitchFamily="18" charset="0"/>
                <a:cs typeface="Times New Roman" pitchFamily="18" charset="0"/>
              </a:rPr>
              <a:t>种同行评审（</a:t>
            </a:r>
            <a:r>
              <a:rPr lang="en-US" altLang="zh-CN" sz="2000" dirty="0" smtClean="0">
                <a:solidFill>
                  <a:srgbClr val="003366"/>
                </a:solidFill>
                <a:latin typeface="Times New Roman" pitchFamily="18" charset="0"/>
                <a:cs typeface="Times New Roman" pitchFamily="18" charset="0"/>
              </a:rPr>
              <a:t>peer-reviewed</a:t>
            </a:r>
            <a:r>
              <a:rPr lang="zh-CN" altLang="en-US" sz="2000" dirty="0" smtClean="0">
                <a:solidFill>
                  <a:srgbClr val="003366"/>
                </a:solidFill>
                <a:latin typeface="Times New Roman" pitchFamily="18" charset="0"/>
                <a:cs typeface="Times New Roman" pitchFamily="18" charset="0"/>
              </a:rPr>
              <a:t>）期刊，全部被</a:t>
            </a:r>
            <a:r>
              <a:rPr lang="en-US" altLang="zh-CN" sz="2000" dirty="0" smtClean="0">
                <a:solidFill>
                  <a:srgbClr val="003366"/>
                </a:solidFill>
                <a:latin typeface="Times New Roman" pitchFamily="18" charset="0"/>
                <a:cs typeface="Times New Roman" pitchFamily="18" charset="0"/>
              </a:rPr>
              <a:t>JCR</a:t>
            </a:r>
            <a:r>
              <a:rPr lang="zh-CN" altLang="en-US" sz="2000" dirty="0" smtClean="0">
                <a:solidFill>
                  <a:srgbClr val="003366"/>
                </a:solidFill>
                <a:latin typeface="Times New Roman" pitchFamily="18" charset="0"/>
                <a:cs typeface="Times New Roman" pitchFamily="18" charset="0"/>
              </a:rPr>
              <a:t>收录</a:t>
            </a:r>
            <a:r>
              <a:rPr lang="en-US" altLang="zh-CN" sz="2000" dirty="0">
                <a:solidFill>
                  <a:srgbClr val="003366"/>
                </a:solidFill>
                <a:latin typeface="Times New Roman" pitchFamily="18" charset="0"/>
                <a:cs typeface="Times New Roman" pitchFamily="18" charset="0"/>
              </a:rPr>
              <a:t>,</a:t>
            </a:r>
            <a:r>
              <a:rPr lang="zh-CN" altLang="en-US" sz="2000" dirty="0" smtClean="0">
                <a:solidFill>
                  <a:srgbClr val="003366"/>
                </a:solidFill>
                <a:latin typeface="Times New Roman" pitchFamily="18" charset="0"/>
                <a:cs typeface="Times New Roman" pitchFamily="18" charset="0"/>
              </a:rPr>
              <a:t>可回溯至</a:t>
            </a:r>
            <a:r>
              <a:rPr lang="en-US" altLang="zh-CN" sz="2000" dirty="0" smtClean="0">
                <a:solidFill>
                  <a:srgbClr val="003366"/>
                </a:solidFill>
                <a:latin typeface="Times New Roman" pitchFamily="18" charset="0"/>
                <a:cs typeface="Times New Roman" pitchFamily="18" charset="0"/>
              </a:rPr>
              <a:t>1963</a:t>
            </a:r>
            <a:r>
              <a:rPr lang="zh-CN" altLang="en-US" sz="2000" dirty="0" smtClean="0">
                <a:solidFill>
                  <a:srgbClr val="003366"/>
                </a:solidFill>
                <a:latin typeface="Times New Roman" pitchFamily="18" charset="0"/>
                <a:cs typeface="Times New Roman" pitchFamily="18" charset="0"/>
              </a:rPr>
              <a:t>年。</a:t>
            </a:r>
          </a:p>
          <a:p>
            <a:pPr lvl="1" eaLnBrk="1" hangingPunct="1"/>
            <a:r>
              <a:rPr lang="en-US" altLang="zh-CN" sz="2000" dirty="0" smtClean="0">
                <a:solidFill>
                  <a:srgbClr val="003366"/>
                </a:solidFill>
                <a:latin typeface="Times New Roman" pitchFamily="18" charset="0"/>
                <a:cs typeface="Times New Roman" pitchFamily="18" charset="0"/>
              </a:rPr>
              <a:t>AIAA Journal   </a:t>
            </a:r>
          </a:p>
          <a:p>
            <a:pPr lvl="1" eaLnBrk="1" hangingPunct="1"/>
            <a:r>
              <a:rPr lang="en-US" altLang="zh-CN" sz="2000" dirty="0" smtClean="0">
                <a:solidFill>
                  <a:srgbClr val="003366"/>
                </a:solidFill>
                <a:latin typeface="Times New Roman" pitchFamily="18" charset="0"/>
                <a:cs typeface="Times New Roman" pitchFamily="18" charset="0"/>
              </a:rPr>
              <a:t>Journal of Aircraft</a:t>
            </a:r>
          </a:p>
          <a:p>
            <a:pPr lvl="1" eaLnBrk="1" hangingPunct="1"/>
            <a:r>
              <a:rPr lang="en-US" altLang="zh-CN" sz="2000" dirty="0" smtClean="0">
                <a:solidFill>
                  <a:srgbClr val="003366"/>
                </a:solidFill>
                <a:latin typeface="Times New Roman" pitchFamily="18" charset="0"/>
                <a:cs typeface="Times New Roman" pitchFamily="18" charset="0"/>
              </a:rPr>
              <a:t>Journal of Guidance, Control, and Dynamics </a:t>
            </a:r>
          </a:p>
          <a:p>
            <a:pPr lvl="1" eaLnBrk="1" hangingPunct="1"/>
            <a:r>
              <a:rPr lang="en-US" altLang="zh-CN" sz="2000" dirty="0" smtClean="0">
                <a:solidFill>
                  <a:srgbClr val="003366"/>
                </a:solidFill>
                <a:latin typeface="Times New Roman" pitchFamily="18" charset="0"/>
                <a:cs typeface="Times New Roman" pitchFamily="18" charset="0"/>
              </a:rPr>
              <a:t>Journal of Propulsion and Power</a:t>
            </a:r>
          </a:p>
          <a:p>
            <a:pPr lvl="1" eaLnBrk="1" hangingPunct="1"/>
            <a:r>
              <a:rPr lang="en-US" altLang="zh-CN" sz="2000" dirty="0" smtClean="0">
                <a:solidFill>
                  <a:srgbClr val="003366"/>
                </a:solidFill>
                <a:latin typeface="Times New Roman" pitchFamily="18" charset="0"/>
                <a:cs typeface="Times New Roman" pitchFamily="18" charset="0"/>
              </a:rPr>
              <a:t>Journal of Spacecraft and Rockets </a:t>
            </a:r>
          </a:p>
          <a:p>
            <a:pPr lvl="1" eaLnBrk="1" hangingPunct="1"/>
            <a:r>
              <a:rPr lang="en-US" altLang="zh-CN" sz="2000" dirty="0" smtClean="0">
                <a:solidFill>
                  <a:srgbClr val="003366"/>
                </a:solidFill>
                <a:latin typeface="Times New Roman" pitchFamily="18" charset="0"/>
                <a:cs typeface="Times New Roman" pitchFamily="18" charset="0"/>
              </a:rPr>
              <a:t>Journal of </a:t>
            </a:r>
            <a:r>
              <a:rPr lang="en-US" altLang="zh-CN" sz="2000" dirty="0" err="1" smtClean="0">
                <a:solidFill>
                  <a:srgbClr val="003366"/>
                </a:solidFill>
                <a:latin typeface="Times New Roman" pitchFamily="18" charset="0"/>
                <a:cs typeface="Times New Roman" pitchFamily="18" charset="0"/>
              </a:rPr>
              <a:t>Thermophysics</a:t>
            </a:r>
            <a:r>
              <a:rPr lang="en-US" altLang="zh-CN" sz="2000" dirty="0" smtClean="0">
                <a:solidFill>
                  <a:srgbClr val="003366"/>
                </a:solidFill>
                <a:latin typeface="Times New Roman" pitchFamily="18" charset="0"/>
                <a:cs typeface="Times New Roman" pitchFamily="18" charset="0"/>
              </a:rPr>
              <a:t> and Heat Transfer</a:t>
            </a:r>
          </a:p>
          <a:p>
            <a:pPr lvl="1" eaLnBrk="1" hangingPunct="1"/>
            <a:r>
              <a:rPr lang="en-US" altLang="zh-CN" sz="2000" dirty="0">
                <a:solidFill>
                  <a:srgbClr val="003366"/>
                </a:solidFill>
                <a:latin typeface="Times New Roman" pitchFamily="18" charset="0"/>
                <a:cs typeface="Times New Roman" pitchFamily="18" charset="0"/>
              </a:rPr>
              <a:t>Journal of Aerospace Information </a:t>
            </a:r>
            <a:r>
              <a:rPr lang="en-US" altLang="zh-CN" sz="2000" dirty="0" smtClean="0">
                <a:solidFill>
                  <a:srgbClr val="003366"/>
                </a:solidFill>
                <a:latin typeface="Times New Roman" pitchFamily="18" charset="0"/>
                <a:cs typeface="Times New Roman" pitchFamily="18" charset="0"/>
              </a:rPr>
              <a:t>Systems</a:t>
            </a:r>
            <a:r>
              <a:rPr sz="2000" dirty="0" smtClean="0">
                <a:solidFill>
                  <a:srgbClr val="003366"/>
                </a:solidFill>
                <a:latin typeface="Times New Roman" pitchFamily="18" charset="0"/>
                <a:cs typeface="Times New Roman" pitchFamily="18" charset="0"/>
              </a:rPr>
              <a:t>（原</a:t>
            </a:r>
            <a:r>
              <a:rPr lang="en-US" altLang="zh-CN" sz="2000" dirty="0" smtClean="0">
                <a:solidFill>
                  <a:srgbClr val="003366"/>
                </a:solidFill>
                <a:latin typeface="Times New Roman" pitchFamily="18" charset="0"/>
                <a:cs typeface="Times New Roman" pitchFamily="18" charset="0"/>
              </a:rPr>
              <a:t>Journal of Aerospace Computing, Information, and Communication</a:t>
            </a:r>
            <a:r>
              <a:rPr sz="2000" dirty="0" smtClean="0">
                <a:solidFill>
                  <a:srgbClr val="003366"/>
                </a:solidFill>
                <a:latin typeface="Times New Roman" pitchFamily="18" charset="0"/>
                <a:cs typeface="Times New Roman" pitchFamily="18" charset="0"/>
              </a:rPr>
              <a:t>）</a:t>
            </a:r>
            <a:endParaRPr lang="en-US" altLang="zh-CN" sz="2000" dirty="0" smtClean="0">
              <a:solidFill>
                <a:srgbClr val="003366"/>
              </a:solidFill>
              <a:latin typeface="Times New Roman" pitchFamily="18" charset="0"/>
              <a:cs typeface="Times New Roman" pitchFamily="18" charset="0"/>
            </a:endParaRPr>
          </a:p>
          <a:p>
            <a:pPr lvl="1" eaLnBrk="1" hangingPunct="1"/>
            <a:r>
              <a:rPr lang="en-US" altLang="zh-CN" sz="2000" dirty="0" smtClean="0">
                <a:solidFill>
                  <a:srgbClr val="003366"/>
                </a:solidFill>
                <a:latin typeface="Times New Roman" pitchFamily="18" charset="0"/>
                <a:cs typeface="Times New Roman" pitchFamily="18" charset="0"/>
              </a:rPr>
              <a:t>Journal of Energy</a:t>
            </a:r>
            <a:r>
              <a:rPr lang="zh-CN" altLang="en-US" sz="2000" dirty="0" smtClean="0">
                <a:solidFill>
                  <a:srgbClr val="003366"/>
                </a:solidFill>
                <a:latin typeface="Times New Roman" pitchFamily="18" charset="0"/>
                <a:cs typeface="Times New Roman" pitchFamily="18" charset="0"/>
              </a:rPr>
              <a:t>（已停刊） </a:t>
            </a:r>
          </a:p>
          <a:p>
            <a:pPr lvl="1" eaLnBrk="1" hangingPunct="1"/>
            <a:r>
              <a:rPr lang="en-US" altLang="zh-CN" sz="2000" dirty="0" smtClean="0">
                <a:solidFill>
                  <a:srgbClr val="003366"/>
                </a:solidFill>
                <a:latin typeface="Times New Roman" pitchFamily="18" charset="0"/>
                <a:cs typeface="Times New Roman" pitchFamily="18" charset="0"/>
              </a:rPr>
              <a:t>Journal of </a:t>
            </a:r>
            <a:r>
              <a:rPr lang="en-US" altLang="zh-CN" sz="2000" dirty="0" err="1" smtClean="0">
                <a:solidFill>
                  <a:srgbClr val="003366"/>
                </a:solidFill>
                <a:latin typeface="Times New Roman" pitchFamily="18" charset="0"/>
                <a:cs typeface="Times New Roman" pitchFamily="18" charset="0"/>
              </a:rPr>
              <a:t>Hydronautics</a:t>
            </a:r>
            <a:r>
              <a:rPr lang="zh-CN" altLang="en-US" sz="2000" dirty="0" smtClean="0">
                <a:solidFill>
                  <a:srgbClr val="003366"/>
                </a:solidFill>
                <a:latin typeface="Times New Roman" pitchFamily="18" charset="0"/>
                <a:cs typeface="Times New Roman" pitchFamily="18" charset="0"/>
              </a:rPr>
              <a:t>（已停刊） </a:t>
            </a:r>
            <a:endParaRPr lang="zh-CN" altLang="en-US" sz="1800" dirty="0" smtClean="0">
              <a:solidFill>
                <a:srgbClr val="003366"/>
              </a:solidFill>
              <a:latin typeface="Times New Roman" pitchFamily="18" charset="0"/>
              <a:cs typeface="Times New Roman" pitchFamily="18" charset="0"/>
            </a:endParaRPr>
          </a:p>
        </p:txBody>
      </p:sp>
      <p:sp>
        <p:nvSpPr>
          <p:cNvPr id="7171" name="Rectangle 4"/>
          <p:cNvSpPr>
            <a:spLocks noChangeArrowheads="1"/>
          </p:cNvSpPr>
          <p:nvPr/>
        </p:nvSpPr>
        <p:spPr bwMode="auto">
          <a:xfrm>
            <a:off x="642910" y="785794"/>
            <a:ext cx="8072494" cy="633413"/>
          </a:xfrm>
          <a:prstGeom prst="rect">
            <a:avLst/>
          </a:prstGeom>
          <a:noFill/>
          <a:ln w="9525">
            <a:noFill/>
            <a:miter lim="800000"/>
            <a:headEnd/>
            <a:tailEnd/>
          </a:ln>
        </p:spPr>
        <p:txBody>
          <a:bodyPr/>
          <a:lstStyle/>
          <a:p>
            <a:pPr marL="342900" indent="-342900" algn="ctr" fontAlgn="base">
              <a:spcBef>
                <a:spcPts val="600"/>
              </a:spcBef>
              <a:spcAft>
                <a:spcPct val="0"/>
              </a:spcAft>
            </a:pPr>
            <a:r>
              <a:rPr lang="en-US" altLang="zh-CN" sz="3600" b="1" dirty="0">
                <a:solidFill>
                  <a:schemeClr val="tx1">
                    <a:lumMod val="65000"/>
                    <a:lumOff val="35000"/>
                  </a:schemeClr>
                </a:solidFill>
                <a:latin typeface="Times New Roman" pitchFamily="18" charset="0"/>
                <a:ea typeface="微软雅黑" pitchFamily="34" charset="-122"/>
                <a:cs typeface="Times New Roman" pitchFamily="18" charset="0"/>
              </a:rPr>
              <a:t>AIAA</a:t>
            </a:r>
            <a:r>
              <a:rPr lang="zh-CN" altLang="en-US" sz="3600" b="1" dirty="0" smtClean="0">
                <a:solidFill>
                  <a:schemeClr val="tx1">
                    <a:lumMod val="65000"/>
                    <a:lumOff val="35000"/>
                  </a:schemeClr>
                </a:solidFill>
                <a:latin typeface="Times New Roman" pitchFamily="18" charset="0"/>
                <a:ea typeface="微软雅黑" pitchFamily="34" charset="-122"/>
                <a:cs typeface="Times New Roman" pitchFamily="18" charset="0"/>
              </a:rPr>
              <a:t>期刊总览</a:t>
            </a:r>
            <a:endParaRPr lang="zh-CN" altLang="en-US" sz="3600" b="1"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5" name="灯片编号占位符 4"/>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5</a:t>
            </a:fld>
            <a:endParaRPr lang="zh-CN" altLang="en-US" sz="1200" kern="120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28596" y="1571612"/>
            <a:ext cx="5786478" cy="4329130"/>
          </a:xfrm>
          <a:noFill/>
          <a:ln algn="ctr">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110000"/>
              </a:lnSpc>
            </a:pPr>
            <a:r>
              <a:rPr lang="en-US" altLang="zh-CN" sz="2400" dirty="0" smtClean="0">
                <a:solidFill>
                  <a:srgbClr val="003366"/>
                </a:solidFill>
                <a:latin typeface="Times New Roman" pitchFamily="18" charset="0"/>
                <a:ea typeface="黑体" pitchFamily="2" charset="-122"/>
                <a:cs typeface="Times New Roman" pitchFamily="18" charset="0"/>
              </a:rPr>
              <a:t>AIAA Journal 《</a:t>
            </a:r>
            <a:r>
              <a:rPr lang="zh-CN" altLang="en-US" sz="2400" dirty="0" smtClean="0">
                <a:solidFill>
                  <a:srgbClr val="003366"/>
                </a:solidFill>
                <a:latin typeface="Times New Roman" pitchFamily="18" charset="0"/>
                <a:ea typeface="黑体" pitchFamily="2" charset="-122"/>
                <a:cs typeface="Times New Roman" pitchFamily="18" charset="0"/>
              </a:rPr>
              <a:t>美国航空航天学会志</a:t>
            </a:r>
            <a:r>
              <a:rPr lang="en-US" altLang="zh-CN" sz="2400" dirty="0" smtClean="0">
                <a:solidFill>
                  <a:srgbClr val="003366"/>
                </a:solidFill>
                <a:latin typeface="Times New Roman" pitchFamily="18" charset="0"/>
                <a:ea typeface="黑体" pitchFamily="2" charset="-122"/>
                <a:cs typeface="Times New Roman" pitchFamily="18" charset="0"/>
              </a:rPr>
              <a:t>》</a:t>
            </a:r>
          </a:p>
          <a:p>
            <a:pPr marL="725488" lvl="1" indent="-363538" algn="just" eaLnBrk="1" hangingPunct="1">
              <a:lnSpc>
                <a:spcPct val="110000"/>
              </a:lnSpc>
              <a:buNone/>
            </a:pPr>
            <a:r>
              <a:rPr lang="en-US" altLang="zh-CN" sz="2000" dirty="0" smtClean="0">
                <a:solidFill>
                  <a:srgbClr val="003366"/>
                </a:solidFill>
                <a:latin typeface="Times New Roman" pitchFamily="18" charset="0"/>
                <a:cs typeface="Times New Roman" pitchFamily="18" charset="0"/>
              </a:rPr>
              <a:t>---- </a:t>
            </a:r>
            <a:r>
              <a:rPr sz="2000" dirty="0" smtClean="0">
                <a:solidFill>
                  <a:srgbClr val="003366"/>
                </a:solidFill>
                <a:latin typeface="Times New Roman" pitchFamily="18" charset="0"/>
                <a:cs typeface="Times New Roman" pitchFamily="18" charset="0"/>
              </a:rPr>
              <a:t>涉及</a:t>
            </a:r>
            <a:r>
              <a:rPr lang="zh-CN" altLang="en-US" sz="2000" dirty="0" smtClean="0">
                <a:solidFill>
                  <a:srgbClr val="003366"/>
                </a:solidFill>
                <a:latin typeface="Times New Roman" pitchFamily="18" charset="0"/>
                <a:cs typeface="Times New Roman" pitchFamily="18" charset="0"/>
              </a:rPr>
              <a:t>航空航天领域多个学科的最新理论研究进展、实践应用情况</a:t>
            </a:r>
            <a:r>
              <a:rPr sz="2000" dirty="0" smtClean="0">
                <a:solidFill>
                  <a:srgbClr val="003366"/>
                </a:solidFill>
                <a:latin typeface="Times New Roman" pitchFamily="18" charset="0"/>
                <a:cs typeface="Times New Roman" pitchFamily="18" charset="0"/>
              </a:rPr>
              <a:t>。</a:t>
            </a:r>
            <a:endParaRPr lang="en-US" sz="2000" dirty="0" smtClean="0">
              <a:solidFill>
                <a:srgbClr val="003366"/>
              </a:solidFill>
              <a:latin typeface="Times New Roman" pitchFamily="18" charset="0"/>
              <a:cs typeface="Times New Roman" pitchFamily="18" charset="0"/>
            </a:endParaRPr>
          </a:p>
          <a:p>
            <a:pPr lvl="1" indent="19050" algn="just" eaLnBrk="1" hangingPunct="1">
              <a:lnSpc>
                <a:spcPct val="110000"/>
              </a:lnSpc>
              <a:buNone/>
            </a:pPr>
            <a:r>
              <a:rPr lang="en-US" altLang="zh-CN" sz="2000" dirty="0" smtClean="0">
                <a:solidFill>
                  <a:srgbClr val="003366"/>
                </a:solidFill>
                <a:latin typeface="Times New Roman" pitchFamily="18" charset="0"/>
                <a:cs typeface="Times New Roman" pitchFamily="18" charset="0"/>
              </a:rPr>
              <a:t>----</a:t>
            </a:r>
            <a:r>
              <a:rPr lang="zh-CN" altLang="en-US" sz="2000" dirty="0">
                <a:solidFill>
                  <a:srgbClr val="003366"/>
                </a:solidFill>
                <a:latin typeface="Times New Roman" pitchFamily="18" charset="0"/>
                <a:cs typeface="Times New Roman" pitchFamily="18" charset="0"/>
              </a:rPr>
              <a:t>月刊</a:t>
            </a:r>
            <a:r>
              <a:rPr lang="zh-CN" altLang="en-US" sz="2000" dirty="0" smtClean="0">
                <a:solidFill>
                  <a:srgbClr val="003366"/>
                </a:solidFill>
                <a:latin typeface="Times New Roman" pitchFamily="18" charset="0"/>
                <a:cs typeface="Times New Roman" pitchFamily="18" charset="0"/>
              </a:rPr>
              <a:t>，影响</a:t>
            </a:r>
            <a:r>
              <a:rPr lang="zh-CN" altLang="en-US" sz="2000" dirty="0" smtClean="0">
                <a:solidFill>
                  <a:srgbClr val="003366"/>
                </a:solidFill>
                <a:latin typeface="Times New Roman" pitchFamily="18" charset="0"/>
                <a:cs typeface="Times New Roman" pitchFamily="18" charset="0"/>
              </a:rPr>
              <a:t>因子</a:t>
            </a:r>
            <a:r>
              <a:rPr lang="en-US" altLang="zh-CN" sz="2000" dirty="0">
                <a:solidFill>
                  <a:srgbClr val="003366"/>
                </a:solidFill>
                <a:latin typeface="Times New Roman" pitchFamily="18" charset="0"/>
                <a:cs typeface="Times New Roman" pitchFamily="18" charset="0"/>
              </a:rPr>
              <a:t>1.326</a:t>
            </a:r>
            <a:r>
              <a:rPr lang="zh-CN" altLang="en-US" sz="2000" dirty="0" smtClean="0">
                <a:solidFill>
                  <a:srgbClr val="003366"/>
                </a:solidFill>
                <a:latin typeface="Times New Roman" pitchFamily="18" charset="0"/>
                <a:cs typeface="Times New Roman" pitchFamily="18" charset="0"/>
              </a:rPr>
              <a:t>（</a:t>
            </a:r>
            <a:r>
              <a:rPr lang="en-US" altLang="zh-CN" sz="2000" dirty="0" smtClean="0">
                <a:solidFill>
                  <a:srgbClr val="003366"/>
                </a:solidFill>
                <a:latin typeface="Times New Roman" pitchFamily="18" charset="0"/>
                <a:cs typeface="Times New Roman" pitchFamily="18" charset="0"/>
              </a:rPr>
              <a:t>JCR  2015</a:t>
            </a:r>
            <a:r>
              <a:rPr lang="zh-CN" altLang="en-US" sz="2000" dirty="0" smtClean="0">
                <a:solidFill>
                  <a:srgbClr val="003366"/>
                </a:solidFill>
                <a:latin typeface="Times New Roman" pitchFamily="18" charset="0"/>
                <a:cs typeface="Times New Roman" pitchFamily="18" charset="0"/>
              </a:rPr>
              <a:t>）</a:t>
            </a:r>
          </a:p>
          <a:p>
            <a:pPr algn="just" eaLnBrk="1" hangingPunct="1">
              <a:lnSpc>
                <a:spcPct val="110000"/>
              </a:lnSpc>
              <a:buNone/>
            </a:pPr>
            <a:endParaRPr lang="zh-CN" altLang="en-US" sz="2000" dirty="0" smtClean="0">
              <a:solidFill>
                <a:srgbClr val="003366"/>
              </a:solidFill>
              <a:latin typeface="Times New Roman" pitchFamily="18" charset="0"/>
              <a:cs typeface="Times New Roman" pitchFamily="18" charset="0"/>
            </a:endParaRPr>
          </a:p>
          <a:p>
            <a:pPr algn="just" eaLnBrk="1" hangingPunct="1">
              <a:lnSpc>
                <a:spcPct val="110000"/>
              </a:lnSpc>
            </a:pPr>
            <a:r>
              <a:rPr lang="en-US" altLang="zh-CN" sz="2400" dirty="0" smtClean="0">
                <a:solidFill>
                  <a:srgbClr val="003366"/>
                </a:solidFill>
                <a:latin typeface="Times New Roman" pitchFamily="18" charset="0"/>
                <a:cs typeface="Times New Roman" pitchFamily="18" charset="0"/>
              </a:rPr>
              <a:t>Journal of Guidance, Control  and Dynamics</a:t>
            </a:r>
            <a:r>
              <a:rPr lang="en-US" altLang="zh-CN" sz="2400" dirty="0" smtClean="0">
                <a:solidFill>
                  <a:srgbClr val="003366"/>
                </a:solidFill>
                <a:latin typeface="黑体" pitchFamily="2" charset="-122"/>
                <a:ea typeface="黑体" pitchFamily="2" charset="-122"/>
                <a:cs typeface="Times New Roman" pitchFamily="18" charset="0"/>
              </a:rPr>
              <a:t>《</a:t>
            </a:r>
            <a:r>
              <a:rPr lang="zh-CN" altLang="en-US" sz="2400" dirty="0" smtClean="0">
                <a:solidFill>
                  <a:srgbClr val="003366"/>
                </a:solidFill>
                <a:latin typeface="黑体" pitchFamily="2" charset="-122"/>
                <a:ea typeface="黑体" pitchFamily="2" charset="-122"/>
                <a:cs typeface="Times New Roman" pitchFamily="18" charset="0"/>
              </a:rPr>
              <a:t>制导、 控制和动力学期刊</a:t>
            </a:r>
            <a:r>
              <a:rPr lang="en-US" altLang="zh-CN" sz="2400" dirty="0" smtClean="0">
                <a:solidFill>
                  <a:srgbClr val="003366"/>
                </a:solidFill>
                <a:latin typeface="黑体" pitchFamily="2" charset="-122"/>
                <a:ea typeface="黑体" pitchFamily="2" charset="-122"/>
                <a:cs typeface="Times New Roman" pitchFamily="18" charset="0"/>
              </a:rPr>
              <a:t>》</a:t>
            </a:r>
          </a:p>
          <a:p>
            <a:pPr marL="725488" lvl="1" indent="-363538" algn="just" eaLnBrk="1" hangingPunct="1">
              <a:lnSpc>
                <a:spcPct val="110000"/>
              </a:lnSpc>
              <a:buNone/>
            </a:pPr>
            <a:r>
              <a:rPr lang="en-US" altLang="zh-CN" sz="2000" dirty="0" smtClean="0">
                <a:solidFill>
                  <a:srgbClr val="003366"/>
                </a:solidFill>
                <a:latin typeface="Times New Roman" pitchFamily="18" charset="0"/>
                <a:cs typeface="Times New Roman" pitchFamily="18" charset="0"/>
              </a:rPr>
              <a:t>---- </a:t>
            </a:r>
            <a:r>
              <a:rPr lang="zh-CN" altLang="en-US" sz="2000" dirty="0" smtClean="0">
                <a:solidFill>
                  <a:srgbClr val="003366"/>
                </a:solidFill>
                <a:latin typeface="Times New Roman" pitchFamily="18" charset="0"/>
                <a:cs typeface="Times New Roman" pitchFamily="18" charset="0"/>
              </a:rPr>
              <a:t>介绍新一代高性能无人驾驶以及人工驾驶空间飞行器的研究成果以及工程应用状况。</a:t>
            </a:r>
            <a:r>
              <a:rPr lang="en-US" altLang="zh-CN" sz="2000" dirty="0">
                <a:solidFill>
                  <a:srgbClr val="003366"/>
                </a:solidFill>
                <a:latin typeface="Times New Roman" pitchFamily="18" charset="0"/>
                <a:cs typeface="Times New Roman" pitchFamily="18" charset="0"/>
              </a:rPr>
              <a:t> </a:t>
            </a:r>
          </a:p>
          <a:p>
            <a:pPr lvl="1" indent="19050" algn="just" eaLnBrk="1" hangingPunct="1">
              <a:lnSpc>
                <a:spcPct val="110000"/>
              </a:lnSpc>
              <a:buNone/>
            </a:pPr>
            <a:r>
              <a:rPr lang="en-US" altLang="zh-CN" sz="2000" dirty="0" smtClean="0">
                <a:solidFill>
                  <a:srgbClr val="003366"/>
                </a:solidFill>
                <a:latin typeface="Times New Roman" pitchFamily="18" charset="0"/>
                <a:cs typeface="Times New Roman" pitchFamily="18" charset="0"/>
              </a:rPr>
              <a:t>---- </a:t>
            </a:r>
            <a:r>
              <a:rPr lang="zh-CN" altLang="en-US" sz="2000" dirty="0" smtClean="0">
                <a:solidFill>
                  <a:srgbClr val="003366"/>
                </a:solidFill>
                <a:latin typeface="Times New Roman" pitchFamily="18" charset="0"/>
                <a:cs typeface="Times New Roman" pitchFamily="18" charset="0"/>
              </a:rPr>
              <a:t>双月刊，影响</a:t>
            </a:r>
            <a:r>
              <a:rPr lang="zh-CN" altLang="en-US" sz="2000" dirty="0" smtClean="0">
                <a:solidFill>
                  <a:srgbClr val="003366"/>
                </a:solidFill>
                <a:latin typeface="Times New Roman" pitchFamily="18" charset="0"/>
                <a:cs typeface="Times New Roman" pitchFamily="18" charset="0"/>
              </a:rPr>
              <a:t>因子</a:t>
            </a:r>
            <a:r>
              <a:rPr lang="en-US" altLang="zh-CN" sz="2000" dirty="0">
                <a:solidFill>
                  <a:srgbClr val="003366"/>
                </a:solidFill>
                <a:latin typeface="Times New Roman" pitchFamily="18" charset="0"/>
                <a:cs typeface="Times New Roman" pitchFamily="18" charset="0"/>
              </a:rPr>
              <a:t>1.651 </a:t>
            </a:r>
            <a:r>
              <a:rPr lang="zh-CN" altLang="en-US" sz="2000" dirty="0" smtClean="0">
                <a:solidFill>
                  <a:srgbClr val="003366"/>
                </a:solidFill>
                <a:latin typeface="Times New Roman" pitchFamily="18" charset="0"/>
                <a:cs typeface="Times New Roman" pitchFamily="18" charset="0"/>
              </a:rPr>
              <a:t>（</a:t>
            </a:r>
            <a:r>
              <a:rPr lang="en-US" altLang="zh-CN" sz="2000" dirty="0" smtClean="0">
                <a:solidFill>
                  <a:srgbClr val="003366"/>
                </a:solidFill>
                <a:latin typeface="Times New Roman" pitchFamily="18" charset="0"/>
                <a:cs typeface="Times New Roman" pitchFamily="18" charset="0"/>
              </a:rPr>
              <a:t>JCR 2015</a:t>
            </a:r>
            <a:r>
              <a:rPr lang="zh-CN" altLang="en-US" sz="2000" dirty="0" smtClean="0">
                <a:solidFill>
                  <a:srgbClr val="003366"/>
                </a:solidFill>
                <a:latin typeface="Times New Roman" pitchFamily="18" charset="0"/>
                <a:cs typeface="Times New Roman" pitchFamily="18" charset="0"/>
              </a:rPr>
              <a:t>） 。</a:t>
            </a:r>
          </a:p>
          <a:p>
            <a:pPr algn="just" eaLnBrk="1" hangingPunct="1">
              <a:lnSpc>
                <a:spcPct val="110000"/>
              </a:lnSpc>
            </a:pPr>
            <a:endParaRPr lang="zh-CN" altLang="en-US" sz="2000" dirty="0" smtClean="0">
              <a:solidFill>
                <a:srgbClr val="003366"/>
              </a:solidFill>
              <a:latin typeface="Times New Roman" pitchFamily="18" charset="0"/>
              <a:cs typeface="Times New Roman" pitchFamily="18" charset="0"/>
            </a:endParaRPr>
          </a:p>
        </p:txBody>
      </p:sp>
      <p:sp>
        <p:nvSpPr>
          <p:cNvPr id="8195" name="Rectangle 4"/>
          <p:cNvSpPr>
            <a:spLocks noChangeArrowheads="1"/>
          </p:cNvSpPr>
          <p:nvPr/>
        </p:nvSpPr>
        <p:spPr bwMode="auto">
          <a:xfrm>
            <a:off x="684213" y="866761"/>
            <a:ext cx="4691062" cy="633413"/>
          </a:xfrm>
          <a:prstGeom prst="rect">
            <a:avLst/>
          </a:prstGeom>
          <a:noFill/>
          <a:ln w="9525">
            <a:noFill/>
            <a:miter lim="800000"/>
            <a:headEnd/>
            <a:tailEnd/>
          </a:ln>
        </p:spPr>
        <p:txBody>
          <a:bodyPr/>
          <a:lstStyle/>
          <a:p>
            <a:r>
              <a:rPr lang="en-US" altLang="zh-CN" sz="3000" b="1" dirty="0">
                <a:solidFill>
                  <a:schemeClr val="tx1">
                    <a:lumMod val="50000"/>
                    <a:lumOff val="50000"/>
                  </a:schemeClr>
                </a:solidFill>
                <a:latin typeface="Times New Roman" pitchFamily="18" charset="0"/>
                <a:ea typeface="微软雅黑" pitchFamily="34" charset="-122"/>
                <a:cs typeface="Times New Roman" pitchFamily="18" charset="0"/>
              </a:rPr>
              <a:t>AIAA</a:t>
            </a:r>
            <a:r>
              <a:rPr lang="zh-CN" altLang="en-US" sz="3000" b="1" dirty="0">
                <a:solidFill>
                  <a:schemeClr val="tx1">
                    <a:lumMod val="50000"/>
                    <a:lumOff val="50000"/>
                  </a:schemeClr>
                </a:solidFill>
                <a:latin typeface="Times New Roman" pitchFamily="18" charset="0"/>
                <a:ea typeface="微软雅黑" pitchFamily="34" charset="-122"/>
                <a:cs typeface="Times New Roman" pitchFamily="18" charset="0"/>
              </a:rPr>
              <a:t>期刊介绍</a:t>
            </a:r>
          </a:p>
        </p:txBody>
      </p:sp>
      <p:pic>
        <p:nvPicPr>
          <p:cNvPr id="8196" name="Picture 5" descr="cover_aiaaj"/>
          <p:cNvPicPr>
            <a:picLocks noChangeAspect="1" noChangeArrowheads="1"/>
          </p:cNvPicPr>
          <p:nvPr/>
        </p:nvPicPr>
        <p:blipFill>
          <a:blip r:embed="rId3" cstate="print"/>
          <a:srcRect/>
          <a:stretch>
            <a:fillRect/>
          </a:stretch>
        </p:blipFill>
        <p:spPr bwMode="auto">
          <a:xfrm>
            <a:off x="6786578" y="1571612"/>
            <a:ext cx="1470025" cy="2016125"/>
          </a:xfrm>
          <a:prstGeom prst="rect">
            <a:avLst/>
          </a:prstGeom>
          <a:noFill/>
          <a:ln w="9525">
            <a:noFill/>
            <a:miter lim="800000"/>
            <a:headEnd/>
            <a:tailEnd/>
          </a:ln>
        </p:spPr>
      </p:pic>
      <p:pic>
        <p:nvPicPr>
          <p:cNvPr id="7" name="Picture 5" descr="cover_jgcd"/>
          <p:cNvPicPr>
            <a:picLocks noChangeAspect="1" noChangeArrowheads="1"/>
          </p:cNvPicPr>
          <p:nvPr/>
        </p:nvPicPr>
        <p:blipFill>
          <a:blip r:embed="rId4" cstate="print"/>
          <a:srcRect/>
          <a:stretch>
            <a:fillRect/>
          </a:stretch>
        </p:blipFill>
        <p:spPr bwMode="auto">
          <a:xfrm>
            <a:off x="6786578" y="3857628"/>
            <a:ext cx="1512887" cy="2100263"/>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6</a:t>
            </a:fld>
            <a:endParaRPr lang="zh-CN" altLang="en-US" sz="1200" kern="1200">
              <a:solidFill>
                <a:prstClr val="black">
                  <a:tint val="75000"/>
                </a:prstClr>
              </a:solidFill>
              <a:latin typeface="Calibri"/>
              <a:ea typeface="宋体"/>
              <a:cs typeface="+mn-cs"/>
            </a:endParaRPr>
          </a:p>
        </p:txBody>
      </p:sp>
      <p:sp>
        <p:nvSpPr>
          <p:cNvPr id="9" name="页脚占位符 8"/>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285860"/>
            <a:ext cx="6357982" cy="4807436"/>
          </a:xfrm>
          <a:noFill/>
          <a:ln algn="ctr">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120000"/>
              </a:lnSpc>
            </a:pPr>
            <a:r>
              <a:rPr lang="en-US" altLang="zh-CN" sz="2400" dirty="0" smtClean="0">
                <a:solidFill>
                  <a:srgbClr val="003366"/>
                </a:solidFill>
              </a:rPr>
              <a:t>Journal of Propulsion and Power</a:t>
            </a:r>
          </a:p>
          <a:p>
            <a:pPr algn="just" eaLnBrk="1" hangingPunct="1">
              <a:lnSpc>
                <a:spcPct val="120000"/>
              </a:lnSpc>
              <a:buNone/>
            </a:pPr>
            <a:r>
              <a:rPr lang="en-US" altLang="zh-CN" sz="2400" dirty="0" smtClean="0">
                <a:solidFill>
                  <a:srgbClr val="003366"/>
                </a:solidFill>
                <a:latin typeface="黑体" pitchFamily="2" charset="-122"/>
                <a:ea typeface="黑体" pitchFamily="2" charset="-122"/>
              </a:rPr>
              <a:t>《</a:t>
            </a:r>
            <a:r>
              <a:rPr lang="zh-CN" altLang="en-US" sz="2400" dirty="0" smtClean="0">
                <a:solidFill>
                  <a:srgbClr val="003366"/>
                </a:solidFill>
                <a:latin typeface="黑体" pitchFamily="2" charset="-122"/>
                <a:ea typeface="黑体" pitchFamily="2" charset="-122"/>
              </a:rPr>
              <a:t>推进与动力期刊</a:t>
            </a:r>
            <a:r>
              <a:rPr lang="en-US" altLang="zh-CN" sz="2400" dirty="0" smtClean="0">
                <a:solidFill>
                  <a:srgbClr val="003366"/>
                </a:solidFill>
                <a:latin typeface="黑体" pitchFamily="2" charset="-122"/>
                <a:ea typeface="黑体" pitchFamily="2" charset="-122"/>
              </a:rPr>
              <a:t>》</a:t>
            </a:r>
          </a:p>
          <a:p>
            <a:pPr marL="803275" lvl="1" indent="-441325" algn="just" eaLnBrk="1" hangingPunct="1">
              <a:lnSpc>
                <a:spcPct val="120000"/>
              </a:lnSpc>
              <a:buNone/>
            </a:pPr>
            <a:r>
              <a:rPr lang="en-US" altLang="zh-CN" sz="2000" dirty="0" smtClean="0">
                <a:solidFill>
                  <a:srgbClr val="003366"/>
                </a:solidFill>
                <a:latin typeface="Times New Roman" pitchFamily="18" charset="0"/>
              </a:rPr>
              <a:t>---- </a:t>
            </a:r>
            <a:r>
              <a:rPr lang="zh-CN" altLang="en-US" sz="2000" dirty="0" smtClean="0">
                <a:solidFill>
                  <a:srgbClr val="003366"/>
                </a:solidFill>
              </a:rPr>
              <a:t>介绍航空航天动力技术，包括液体推进、固体推进技术的最新技术进展与动态。</a:t>
            </a:r>
            <a:r>
              <a:rPr lang="en-US" altLang="zh-CN" sz="2000" dirty="0">
                <a:solidFill>
                  <a:srgbClr val="003366"/>
                </a:solidFill>
                <a:latin typeface="Times New Roman" pitchFamily="18" charset="0"/>
              </a:rPr>
              <a:t> </a:t>
            </a:r>
            <a:endParaRPr lang="en-US" altLang="zh-CN" sz="2000" dirty="0" smtClean="0">
              <a:solidFill>
                <a:srgbClr val="003366"/>
              </a:solidFill>
              <a:latin typeface="Times New Roman" pitchFamily="18" charset="0"/>
            </a:endParaRPr>
          </a:p>
          <a:p>
            <a:pPr lvl="1" indent="19050" algn="just" eaLnBrk="1" hangingPunct="1">
              <a:lnSpc>
                <a:spcPct val="120000"/>
              </a:lnSpc>
              <a:buNone/>
            </a:pPr>
            <a:r>
              <a:rPr lang="en-US" altLang="zh-CN" sz="2000" dirty="0" smtClean="0">
                <a:solidFill>
                  <a:srgbClr val="003366"/>
                </a:solidFill>
                <a:latin typeface="Times New Roman" pitchFamily="18" charset="0"/>
              </a:rPr>
              <a:t>---- </a:t>
            </a:r>
            <a:r>
              <a:rPr lang="zh-CN" altLang="en-US" sz="2000" dirty="0" smtClean="0">
                <a:solidFill>
                  <a:srgbClr val="003366"/>
                </a:solidFill>
              </a:rPr>
              <a:t>双</a:t>
            </a:r>
            <a:r>
              <a:rPr lang="zh-CN" altLang="en-US" sz="2000" dirty="0" smtClean="0">
                <a:solidFill>
                  <a:srgbClr val="003366"/>
                </a:solidFill>
                <a:latin typeface="Times New Roman" pitchFamily="18" charset="0"/>
              </a:rPr>
              <a:t>月刊</a:t>
            </a:r>
            <a:r>
              <a:rPr altLang="en-US" sz="2000" dirty="0" smtClean="0">
                <a:solidFill>
                  <a:srgbClr val="003366"/>
                </a:solidFill>
                <a:latin typeface="Times New Roman" pitchFamily="18" charset="0"/>
              </a:rPr>
              <a:t>，</a:t>
            </a:r>
            <a:r>
              <a:rPr lang="zh-CN" altLang="en-US" sz="2000" dirty="0" smtClean="0">
                <a:solidFill>
                  <a:srgbClr val="003366"/>
                </a:solidFill>
                <a:latin typeface="Times New Roman" pitchFamily="18" charset="0"/>
              </a:rPr>
              <a:t>影响</a:t>
            </a:r>
            <a:r>
              <a:rPr lang="zh-CN" altLang="en-US" sz="2000" dirty="0" smtClean="0">
                <a:solidFill>
                  <a:srgbClr val="003366"/>
                </a:solidFill>
                <a:latin typeface="Times New Roman" pitchFamily="18" charset="0"/>
              </a:rPr>
              <a:t>因子</a:t>
            </a:r>
            <a:r>
              <a:rPr lang="en-US" altLang="zh-CN" sz="2000" dirty="0">
                <a:solidFill>
                  <a:srgbClr val="003366"/>
                </a:solidFill>
                <a:latin typeface="Times New Roman" pitchFamily="18" charset="0"/>
              </a:rPr>
              <a:t>1.134 </a:t>
            </a:r>
            <a:r>
              <a:rPr lang="zh-CN" altLang="en-US" sz="2000" dirty="0" smtClean="0">
                <a:solidFill>
                  <a:srgbClr val="003366"/>
                </a:solidFill>
                <a:latin typeface="Times New Roman" pitchFamily="18" charset="0"/>
              </a:rPr>
              <a:t>（</a:t>
            </a:r>
            <a:r>
              <a:rPr lang="en-US" altLang="zh-CN" sz="2000" dirty="0" smtClean="0">
                <a:solidFill>
                  <a:srgbClr val="003366"/>
                </a:solidFill>
                <a:latin typeface="Times New Roman" pitchFamily="18" charset="0"/>
              </a:rPr>
              <a:t>JCR 2015</a:t>
            </a:r>
            <a:r>
              <a:rPr lang="zh-CN" altLang="en-US" sz="2000" dirty="0" smtClean="0">
                <a:solidFill>
                  <a:srgbClr val="003366"/>
                </a:solidFill>
                <a:latin typeface="Times New Roman" pitchFamily="18" charset="0"/>
              </a:rPr>
              <a:t>）</a:t>
            </a:r>
            <a:endParaRPr lang="en-US" altLang="zh-CN" sz="2000" dirty="0" smtClean="0">
              <a:solidFill>
                <a:srgbClr val="003366"/>
              </a:solidFill>
              <a:latin typeface="Times New Roman" pitchFamily="18" charset="0"/>
            </a:endParaRPr>
          </a:p>
          <a:p>
            <a:pPr lvl="1" indent="19050" algn="just" eaLnBrk="1" hangingPunct="1">
              <a:lnSpc>
                <a:spcPts val="1200"/>
              </a:lnSpc>
              <a:buNone/>
            </a:pPr>
            <a:endParaRPr lang="en-US" altLang="zh-CN" sz="1200" dirty="0" smtClean="0">
              <a:solidFill>
                <a:srgbClr val="003366"/>
              </a:solidFill>
            </a:endParaRPr>
          </a:p>
          <a:p>
            <a:pPr algn="just" eaLnBrk="1" hangingPunct="1">
              <a:lnSpc>
                <a:spcPct val="120000"/>
              </a:lnSpc>
            </a:pPr>
            <a:r>
              <a:rPr lang="en-US" altLang="zh-CN" sz="2400" dirty="0" smtClean="0">
                <a:solidFill>
                  <a:srgbClr val="003366"/>
                </a:solidFill>
              </a:rPr>
              <a:t>Journal of Spacecraft and Rockets</a:t>
            </a:r>
          </a:p>
          <a:p>
            <a:pPr algn="just" eaLnBrk="1" hangingPunct="1">
              <a:lnSpc>
                <a:spcPct val="120000"/>
              </a:lnSpc>
              <a:buNone/>
            </a:pPr>
            <a:r>
              <a:rPr lang="en-US" altLang="zh-CN" sz="2400" dirty="0" smtClean="0">
                <a:solidFill>
                  <a:srgbClr val="003366"/>
                </a:solidFill>
                <a:latin typeface="黑体" pitchFamily="2" charset="-122"/>
                <a:ea typeface="黑体" pitchFamily="2" charset="-122"/>
              </a:rPr>
              <a:t>《</a:t>
            </a:r>
            <a:r>
              <a:rPr lang="zh-CN" altLang="en-US" sz="2400" dirty="0" smtClean="0">
                <a:solidFill>
                  <a:srgbClr val="003366"/>
                </a:solidFill>
                <a:latin typeface="黑体" pitchFamily="2" charset="-122"/>
                <a:ea typeface="黑体" pitchFamily="2" charset="-122"/>
              </a:rPr>
              <a:t>航天器与火箭期刊</a:t>
            </a:r>
            <a:r>
              <a:rPr lang="en-US" altLang="zh-CN" sz="2400" dirty="0" smtClean="0">
                <a:solidFill>
                  <a:srgbClr val="003366"/>
                </a:solidFill>
                <a:latin typeface="黑体" pitchFamily="2" charset="-122"/>
                <a:ea typeface="黑体" pitchFamily="2" charset="-122"/>
              </a:rPr>
              <a:t>》</a:t>
            </a:r>
          </a:p>
          <a:p>
            <a:pPr marL="803275" lvl="1" indent="-441325" algn="just" eaLnBrk="1" hangingPunct="1">
              <a:lnSpc>
                <a:spcPct val="120000"/>
              </a:lnSpc>
              <a:buNone/>
            </a:pPr>
            <a:r>
              <a:rPr lang="en-US" altLang="zh-CN" sz="2000" dirty="0" smtClean="0">
                <a:solidFill>
                  <a:srgbClr val="003366"/>
                </a:solidFill>
                <a:latin typeface="Times New Roman" pitchFamily="18" charset="0"/>
              </a:rPr>
              <a:t>---- </a:t>
            </a:r>
            <a:r>
              <a:rPr lang="zh-CN" altLang="en-US" sz="2000" dirty="0" smtClean="0">
                <a:solidFill>
                  <a:srgbClr val="003366"/>
                </a:solidFill>
              </a:rPr>
              <a:t>报道飞船、火箭（战略战术）技术的最新进展，</a:t>
            </a:r>
            <a:r>
              <a:rPr altLang="en-US" sz="2000" dirty="0" smtClean="0">
                <a:solidFill>
                  <a:srgbClr val="003366"/>
                </a:solidFill>
              </a:rPr>
              <a:t>含</a:t>
            </a:r>
            <a:r>
              <a:rPr lang="zh-CN" altLang="en-US" sz="2000" dirty="0" smtClean="0">
                <a:solidFill>
                  <a:srgbClr val="003366"/>
                </a:solidFill>
              </a:rPr>
              <a:t>附属系统、应用、任务、环境影响及空间科学。</a:t>
            </a:r>
            <a:r>
              <a:rPr lang="en-US" altLang="zh-CN" sz="2000" dirty="0">
                <a:solidFill>
                  <a:srgbClr val="003366"/>
                </a:solidFill>
                <a:latin typeface="Times New Roman" pitchFamily="18" charset="0"/>
              </a:rPr>
              <a:t> </a:t>
            </a:r>
            <a:endParaRPr lang="en-US" altLang="zh-CN" sz="2000" dirty="0" smtClean="0">
              <a:solidFill>
                <a:srgbClr val="003366"/>
              </a:solidFill>
              <a:latin typeface="Times New Roman" pitchFamily="18" charset="0"/>
            </a:endParaRPr>
          </a:p>
          <a:p>
            <a:pPr lvl="1" indent="19050" algn="just" eaLnBrk="1" hangingPunct="1">
              <a:lnSpc>
                <a:spcPct val="120000"/>
              </a:lnSpc>
              <a:buNone/>
            </a:pPr>
            <a:r>
              <a:rPr lang="en-US" altLang="zh-CN" sz="2000" dirty="0" smtClean="0">
                <a:solidFill>
                  <a:srgbClr val="003366"/>
                </a:solidFill>
                <a:latin typeface="Times New Roman" pitchFamily="18" charset="0"/>
              </a:rPr>
              <a:t>---- </a:t>
            </a:r>
            <a:r>
              <a:rPr lang="zh-CN" altLang="en-US" sz="2000" dirty="0" smtClean="0">
                <a:solidFill>
                  <a:srgbClr val="003366"/>
                </a:solidFill>
              </a:rPr>
              <a:t>双</a:t>
            </a:r>
            <a:r>
              <a:rPr lang="zh-CN" altLang="en-US" sz="2000" dirty="0" smtClean="0">
                <a:solidFill>
                  <a:srgbClr val="003366"/>
                </a:solidFill>
                <a:latin typeface="Times New Roman" pitchFamily="18" charset="0"/>
              </a:rPr>
              <a:t>月刊</a:t>
            </a:r>
            <a:r>
              <a:rPr altLang="en-US" sz="2000" dirty="0" smtClean="0">
                <a:solidFill>
                  <a:srgbClr val="003366"/>
                </a:solidFill>
                <a:latin typeface="Times New Roman" pitchFamily="18" charset="0"/>
              </a:rPr>
              <a:t>，</a:t>
            </a:r>
            <a:r>
              <a:rPr lang="zh-CN" altLang="en-US" sz="2000" dirty="0" smtClean="0">
                <a:solidFill>
                  <a:srgbClr val="003366"/>
                </a:solidFill>
                <a:latin typeface="Times New Roman" pitchFamily="18" charset="0"/>
              </a:rPr>
              <a:t>影响</a:t>
            </a:r>
            <a:r>
              <a:rPr lang="zh-CN" altLang="en-US" sz="2000" dirty="0" smtClean="0">
                <a:solidFill>
                  <a:srgbClr val="003366"/>
                </a:solidFill>
                <a:latin typeface="Times New Roman" pitchFamily="18" charset="0"/>
              </a:rPr>
              <a:t>因子</a:t>
            </a:r>
            <a:r>
              <a:rPr lang="en-US" altLang="zh-CN" sz="2000" dirty="0">
                <a:solidFill>
                  <a:srgbClr val="003366"/>
                </a:solidFill>
                <a:latin typeface="Times New Roman" pitchFamily="18" charset="0"/>
              </a:rPr>
              <a:t>0.716 </a:t>
            </a:r>
            <a:r>
              <a:rPr lang="zh-CN" altLang="en-US" sz="2000" dirty="0" smtClean="0">
                <a:solidFill>
                  <a:srgbClr val="003366"/>
                </a:solidFill>
                <a:latin typeface="Times New Roman" pitchFamily="18" charset="0"/>
              </a:rPr>
              <a:t>（</a:t>
            </a:r>
            <a:r>
              <a:rPr lang="en-US" altLang="zh-CN" sz="2000" dirty="0" smtClean="0">
                <a:solidFill>
                  <a:srgbClr val="003366"/>
                </a:solidFill>
                <a:latin typeface="Times New Roman" pitchFamily="18" charset="0"/>
              </a:rPr>
              <a:t>JCR 2015</a:t>
            </a:r>
            <a:r>
              <a:rPr lang="zh-CN" altLang="en-US" sz="2000" dirty="0" smtClean="0">
                <a:solidFill>
                  <a:srgbClr val="003366"/>
                </a:solidFill>
                <a:latin typeface="Times New Roman" pitchFamily="18" charset="0"/>
              </a:rPr>
              <a:t>）</a:t>
            </a:r>
            <a:endParaRPr lang="en-US" altLang="zh-CN" sz="2000" dirty="0" smtClean="0">
              <a:solidFill>
                <a:srgbClr val="003366"/>
              </a:solidFill>
            </a:endParaRPr>
          </a:p>
          <a:p>
            <a:pPr algn="just" eaLnBrk="1" hangingPunct="1">
              <a:lnSpc>
                <a:spcPct val="120000"/>
              </a:lnSpc>
            </a:pPr>
            <a:endParaRPr lang="zh-CN" altLang="en-US" sz="2400" dirty="0">
              <a:solidFill>
                <a:srgbClr val="003366"/>
              </a:solidFill>
            </a:endParaRPr>
          </a:p>
        </p:txBody>
      </p:sp>
      <p:sp>
        <p:nvSpPr>
          <p:cNvPr id="4" name="Rectangle 4"/>
          <p:cNvSpPr>
            <a:spLocks noChangeArrowheads="1"/>
          </p:cNvSpPr>
          <p:nvPr/>
        </p:nvSpPr>
        <p:spPr bwMode="auto">
          <a:xfrm>
            <a:off x="684213" y="723885"/>
            <a:ext cx="4691062" cy="633413"/>
          </a:xfrm>
          <a:prstGeom prst="rect">
            <a:avLst/>
          </a:prstGeom>
          <a:noFill/>
          <a:ln w="9525">
            <a:noFill/>
            <a:miter lim="800000"/>
            <a:headEnd/>
            <a:tailEnd/>
          </a:ln>
        </p:spPr>
        <p:txBody>
          <a:bodyPr/>
          <a:lstStyle/>
          <a:p>
            <a:r>
              <a:rPr lang="en-US" altLang="zh-CN" sz="3000" b="1" dirty="0">
                <a:solidFill>
                  <a:schemeClr val="tx1">
                    <a:lumMod val="50000"/>
                    <a:lumOff val="50000"/>
                  </a:schemeClr>
                </a:solidFill>
                <a:latin typeface="Times New Roman" pitchFamily="18" charset="0"/>
                <a:ea typeface="微软雅黑" pitchFamily="34" charset="-122"/>
                <a:cs typeface="Times New Roman" pitchFamily="18" charset="0"/>
              </a:rPr>
              <a:t>AIAA</a:t>
            </a:r>
            <a:r>
              <a:rPr lang="zh-CN" altLang="en-US" sz="3000" b="1" dirty="0">
                <a:solidFill>
                  <a:schemeClr val="tx1">
                    <a:lumMod val="50000"/>
                    <a:lumOff val="50000"/>
                  </a:schemeClr>
                </a:solidFill>
                <a:latin typeface="Times New Roman" pitchFamily="18" charset="0"/>
                <a:ea typeface="微软雅黑" pitchFamily="34" charset="-122"/>
                <a:cs typeface="Times New Roman" pitchFamily="18" charset="0"/>
              </a:rPr>
              <a:t>期刊介绍</a:t>
            </a:r>
          </a:p>
        </p:txBody>
      </p:sp>
      <p:pic>
        <p:nvPicPr>
          <p:cNvPr id="33794" name="Picture 2" descr="http://www.aiaa.org/images/publications/cover_jpp.jpg"/>
          <p:cNvPicPr>
            <a:picLocks noChangeAspect="1" noChangeArrowheads="1"/>
          </p:cNvPicPr>
          <p:nvPr/>
        </p:nvPicPr>
        <p:blipFill>
          <a:blip r:embed="rId3" cstate="print"/>
          <a:srcRect/>
          <a:stretch>
            <a:fillRect/>
          </a:stretch>
        </p:blipFill>
        <p:spPr bwMode="auto">
          <a:xfrm>
            <a:off x="7072330" y="1428736"/>
            <a:ext cx="1428760" cy="1939034"/>
          </a:xfrm>
          <a:prstGeom prst="rect">
            <a:avLst/>
          </a:prstGeom>
          <a:noFill/>
        </p:spPr>
      </p:pic>
      <p:pic>
        <p:nvPicPr>
          <p:cNvPr id="33796" name="Picture 4" descr="http://www.aiaa.org/images/publications/cover_jsr.jpg"/>
          <p:cNvPicPr>
            <a:picLocks noChangeAspect="1" noChangeArrowheads="1"/>
          </p:cNvPicPr>
          <p:nvPr/>
        </p:nvPicPr>
        <p:blipFill>
          <a:blip r:embed="rId4" cstate="print"/>
          <a:srcRect/>
          <a:stretch>
            <a:fillRect/>
          </a:stretch>
        </p:blipFill>
        <p:spPr bwMode="auto">
          <a:xfrm>
            <a:off x="7072330" y="3857628"/>
            <a:ext cx="1428760" cy="1959444"/>
          </a:xfrm>
          <a:prstGeom prst="rect">
            <a:avLst/>
          </a:prstGeom>
          <a:noFill/>
        </p:spPr>
      </p:pic>
      <p:sp>
        <p:nvSpPr>
          <p:cNvPr id="7" name="灯片编号占位符 6"/>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7</a:t>
            </a:fld>
            <a:endParaRPr lang="zh-CN" altLang="en-US" sz="1200" kern="1200" dirty="0">
              <a:solidFill>
                <a:prstClr val="black">
                  <a:tint val="75000"/>
                </a:prstClr>
              </a:solidFill>
              <a:latin typeface="Calibri"/>
              <a:ea typeface="宋体"/>
              <a:cs typeface="+mn-cs"/>
            </a:endParaRPr>
          </a:p>
        </p:txBody>
      </p:sp>
      <p:sp>
        <p:nvSpPr>
          <p:cNvPr id="8" name="页脚占位符 7"/>
          <p:cNvSpPr>
            <a:spLocks noGrp="1"/>
          </p:cNvSpPr>
          <p:nvPr>
            <p:ph type="ftr" sz="quarter" idx="11"/>
          </p:nvPr>
        </p:nvSpPr>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285720" y="1357298"/>
            <a:ext cx="6715172" cy="4880014"/>
          </a:xfrm>
          <a:noFill/>
          <a:ln algn="ctr">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pPr>
            <a:r>
              <a:rPr lang="en-US" altLang="zh-CN" sz="2400" dirty="0">
                <a:solidFill>
                  <a:srgbClr val="003366"/>
                </a:solidFill>
              </a:rPr>
              <a:t>Journal  of </a:t>
            </a:r>
            <a:r>
              <a:rPr lang="en-US" altLang="zh-CN" sz="2400" dirty="0" smtClean="0">
                <a:solidFill>
                  <a:srgbClr val="003366"/>
                </a:solidFill>
              </a:rPr>
              <a:t>Thermophysics </a:t>
            </a:r>
            <a:r>
              <a:rPr lang="en-US" altLang="zh-CN" sz="2400" dirty="0">
                <a:solidFill>
                  <a:srgbClr val="003366"/>
                </a:solidFill>
              </a:rPr>
              <a:t>and Heat transfer </a:t>
            </a:r>
            <a:r>
              <a:rPr lang="en-US" altLang="zh-CN" sz="2400" dirty="0">
                <a:solidFill>
                  <a:srgbClr val="003366"/>
                </a:solidFill>
                <a:latin typeface="黑体" pitchFamily="2" charset="-122"/>
                <a:ea typeface="黑体" pitchFamily="2" charset="-122"/>
              </a:rPr>
              <a:t>《</a:t>
            </a:r>
            <a:r>
              <a:rPr sz="2400" dirty="0">
                <a:solidFill>
                  <a:srgbClr val="003366"/>
                </a:solidFill>
                <a:latin typeface="黑体" pitchFamily="2" charset="-122"/>
                <a:ea typeface="黑体" pitchFamily="2" charset="-122"/>
              </a:rPr>
              <a:t>热物理学与热传导期刊</a:t>
            </a:r>
            <a:r>
              <a:rPr lang="en-US" altLang="zh-CN" sz="2400" dirty="0">
                <a:solidFill>
                  <a:srgbClr val="003366"/>
                </a:solidFill>
                <a:latin typeface="黑体" pitchFamily="2" charset="-122"/>
                <a:ea typeface="黑体" pitchFamily="2" charset="-122"/>
              </a:rPr>
              <a:t>》</a:t>
            </a:r>
          </a:p>
          <a:p>
            <a:pPr marL="803275" lvl="1" indent="-441325" algn="just" eaLnBrk="1" hangingPunct="1">
              <a:lnSpc>
                <a:spcPct val="120000"/>
              </a:lnSpc>
              <a:buNone/>
            </a:pPr>
            <a:r>
              <a:rPr lang="en-US" altLang="zh-CN" sz="2000" dirty="0">
                <a:solidFill>
                  <a:srgbClr val="003366"/>
                </a:solidFill>
                <a:latin typeface="Times New Roman" pitchFamily="18" charset="0"/>
              </a:rPr>
              <a:t>---- </a:t>
            </a:r>
            <a:r>
              <a:rPr sz="2000" dirty="0" smtClean="0">
                <a:solidFill>
                  <a:srgbClr val="003366"/>
                </a:solidFill>
                <a:latin typeface="Times New Roman" pitchFamily="18" charset="0"/>
              </a:rPr>
              <a:t>关注热物理与热传导，</a:t>
            </a:r>
            <a:r>
              <a:rPr sz="2000" dirty="0">
                <a:solidFill>
                  <a:srgbClr val="003366"/>
                </a:solidFill>
                <a:latin typeface="Times New Roman" pitchFamily="18" charset="0"/>
              </a:rPr>
              <a:t>探讨气态、液态、固态热能的传递与储存技术发展</a:t>
            </a:r>
            <a:endParaRPr lang="en-US" altLang="zh-CN" sz="2000" dirty="0">
              <a:solidFill>
                <a:srgbClr val="003366"/>
              </a:solidFill>
              <a:latin typeface="Times New Roman" pitchFamily="18" charset="0"/>
            </a:endParaRPr>
          </a:p>
          <a:p>
            <a:pPr lvl="1" indent="19050" algn="just" eaLnBrk="1" hangingPunct="1">
              <a:lnSpc>
                <a:spcPct val="120000"/>
              </a:lnSpc>
              <a:buNone/>
            </a:pPr>
            <a:r>
              <a:rPr lang="en-US" altLang="zh-CN" sz="2000" dirty="0">
                <a:solidFill>
                  <a:srgbClr val="003366"/>
                </a:solidFill>
                <a:latin typeface="Times New Roman" pitchFamily="18" charset="0"/>
              </a:rPr>
              <a:t>----</a:t>
            </a:r>
            <a:r>
              <a:rPr sz="2000" dirty="0" smtClean="0">
                <a:solidFill>
                  <a:srgbClr val="003366"/>
                </a:solidFill>
                <a:latin typeface="Times New Roman" pitchFamily="18" charset="0"/>
              </a:rPr>
              <a:t>季刊， </a:t>
            </a:r>
            <a:r>
              <a:rPr sz="2000" dirty="0" smtClean="0">
                <a:solidFill>
                  <a:srgbClr val="003366"/>
                </a:solidFill>
                <a:latin typeface="Times New Roman" pitchFamily="18" charset="0"/>
              </a:rPr>
              <a:t>影响因子</a:t>
            </a:r>
            <a:r>
              <a:rPr lang="en-US" altLang="zh-CN" sz="1800" dirty="0">
                <a:solidFill>
                  <a:srgbClr val="003366"/>
                </a:solidFill>
                <a:latin typeface="Times New Roman" pitchFamily="18" charset="0"/>
              </a:rPr>
              <a:t>1.035 </a:t>
            </a:r>
            <a:r>
              <a:rPr sz="2000" dirty="0" smtClean="0">
                <a:solidFill>
                  <a:srgbClr val="003366"/>
                </a:solidFill>
                <a:latin typeface="Times New Roman" pitchFamily="18" charset="0"/>
              </a:rPr>
              <a:t>（</a:t>
            </a:r>
            <a:r>
              <a:rPr lang="en-US" altLang="zh-CN" sz="2000" dirty="0" smtClean="0">
                <a:solidFill>
                  <a:srgbClr val="003366"/>
                </a:solidFill>
                <a:latin typeface="Times New Roman" pitchFamily="18" charset="0"/>
              </a:rPr>
              <a:t>JCR </a:t>
            </a:r>
            <a:r>
              <a:rPr lang="en-US" altLang="zh-CN" sz="2000" dirty="0" smtClean="0">
                <a:solidFill>
                  <a:srgbClr val="003366"/>
                </a:solidFill>
                <a:latin typeface="Times New Roman" pitchFamily="18" charset="0"/>
              </a:rPr>
              <a:t>2015</a:t>
            </a:r>
            <a:r>
              <a:rPr sz="2000" dirty="0" smtClean="0">
                <a:solidFill>
                  <a:srgbClr val="003366"/>
                </a:solidFill>
                <a:latin typeface="Times New Roman" pitchFamily="18" charset="0"/>
              </a:rPr>
              <a:t>）。</a:t>
            </a:r>
            <a:endParaRPr lang="en-US" altLang="zh-CN" sz="2000" dirty="0">
              <a:solidFill>
                <a:srgbClr val="003366"/>
              </a:solidFill>
              <a:latin typeface="Times New Roman" pitchFamily="18" charset="0"/>
            </a:endParaRPr>
          </a:p>
          <a:p>
            <a:pPr lvl="1" eaLnBrk="1" hangingPunct="1">
              <a:lnSpc>
                <a:spcPct val="90000"/>
              </a:lnSpc>
            </a:pPr>
            <a:endParaRPr lang="zh-CN" altLang="en-US" sz="2000" dirty="0" smtClean="0">
              <a:solidFill>
                <a:srgbClr val="003366"/>
              </a:solidFill>
            </a:endParaRPr>
          </a:p>
          <a:p>
            <a:pPr eaLnBrk="1" hangingPunct="1">
              <a:lnSpc>
                <a:spcPct val="90000"/>
              </a:lnSpc>
            </a:pPr>
            <a:r>
              <a:rPr lang="en-US" altLang="zh-CN" sz="2400" dirty="0" smtClean="0">
                <a:solidFill>
                  <a:srgbClr val="003366"/>
                </a:solidFill>
              </a:rPr>
              <a:t>Journal of Aircraft 《</a:t>
            </a:r>
            <a:r>
              <a:rPr lang="zh-CN" altLang="en-US" sz="2400" dirty="0" smtClean="0">
                <a:solidFill>
                  <a:srgbClr val="003366"/>
                </a:solidFill>
              </a:rPr>
              <a:t>飞行器期刊</a:t>
            </a:r>
            <a:r>
              <a:rPr lang="en-US" altLang="zh-CN" sz="2400" dirty="0" smtClean="0">
                <a:solidFill>
                  <a:srgbClr val="003366"/>
                </a:solidFill>
              </a:rPr>
              <a:t>》</a:t>
            </a:r>
          </a:p>
          <a:p>
            <a:pPr lvl="1" indent="19050" algn="just" eaLnBrk="1" hangingPunct="1">
              <a:lnSpc>
                <a:spcPct val="120000"/>
              </a:lnSpc>
              <a:buNone/>
            </a:pPr>
            <a:r>
              <a:rPr lang="en-US" altLang="zh-CN" sz="1800" dirty="0">
                <a:solidFill>
                  <a:srgbClr val="003366"/>
                </a:solidFill>
                <a:latin typeface="Times New Roman" pitchFamily="18" charset="0"/>
              </a:rPr>
              <a:t>---- </a:t>
            </a:r>
            <a:r>
              <a:rPr sz="1800" dirty="0">
                <a:solidFill>
                  <a:srgbClr val="003366"/>
                </a:solidFill>
                <a:latin typeface="Times New Roman" pitchFamily="18" charset="0"/>
              </a:rPr>
              <a:t>重点报道飞机技术的发展的各个领域，包括飞机系统设计与优化</a:t>
            </a:r>
            <a:r>
              <a:rPr sz="1800" dirty="0" smtClean="0">
                <a:solidFill>
                  <a:srgbClr val="003366"/>
                </a:solidFill>
                <a:latin typeface="Times New Roman" pitchFamily="18" charset="0"/>
              </a:rPr>
              <a:t>、制造</a:t>
            </a:r>
            <a:r>
              <a:rPr sz="1800" dirty="0">
                <a:solidFill>
                  <a:srgbClr val="003366"/>
                </a:solidFill>
                <a:latin typeface="Times New Roman" pitchFamily="18" charset="0"/>
              </a:rPr>
              <a:t>、飞行力学、</a:t>
            </a:r>
            <a:r>
              <a:rPr sz="1800" dirty="0" smtClean="0">
                <a:solidFill>
                  <a:srgbClr val="003366"/>
                </a:solidFill>
                <a:latin typeface="Times New Roman" pitchFamily="18" charset="0"/>
              </a:rPr>
              <a:t>飞行与地面测试</a:t>
            </a:r>
            <a:r>
              <a:rPr sz="1800" dirty="0">
                <a:solidFill>
                  <a:srgbClr val="003366"/>
                </a:solidFill>
                <a:latin typeface="Times New Roman" pitchFamily="18" charset="0"/>
              </a:rPr>
              <a:t>、后勤保障与供给、飞机可靠性与维护、飞行安全、天气与噪音控制、人为因素、机场设计、航线运行、计算机在飞机技术中的应用等</a:t>
            </a:r>
            <a:r>
              <a:rPr sz="1800" dirty="0" smtClean="0">
                <a:solidFill>
                  <a:srgbClr val="003366"/>
                </a:solidFill>
                <a:latin typeface="Times New Roman" pitchFamily="18" charset="0"/>
              </a:rPr>
              <a:t>。</a:t>
            </a:r>
            <a:r>
              <a:rPr lang="en-US" altLang="zh-CN" sz="1800" dirty="0">
                <a:solidFill>
                  <a:srgbClr val="003366"/>
                </a:solidFill>
                <a:latin typeface="Times New Roman" pitchFamily="18" charset="0"/>
              </a:rPr>
              <a:t> </a:t>
            </a:r>
            <a:endParaRPr lang="en-US" altLang="zh-CN" sz="1800" dirty="0" smtClean="0">
              <a:solidFill>
                <a:srgbClr val="003366"/>
              </a:solidFill>
              <a:latin typeface="Times New Roman" pitchFamily="18" charset="0"/>
            </a:endParaRPr>
          </a:p>
          <a:p>
            <a:pPr lvl="1" indent="19050" algn="just" eaLnBrk="1" hangingPunct="1">
              <a:lnSpc>
                <a:spcPct val="120000"/>
              </a:lnSpc>
              <a:buNone/>
            </a:pPr>
            <a:r>
              <a:rPr lang="en-US" altLang="zh-CN" sz="1800" dirty="0" smtClean="0">
                <a:solidFill>
                  <a:srgbClr val="003366"/>
                </a:solidFill>
                <a:latin typeface="Times New Roman" pitchFamily="18" charset="0"/>
              </a:rPr>
              <a:t>----</a:t>
            </a:r>
            <a:r>
              <a:rPr sz="1800" dirty="0" smtClean="0">
                <a:solidFill>
                  <a:srgbClr val="003366"/>
                </a:solidFill>
                <a:latin typeface="Times New Roman" pitchFamily="18" charset="0"/>
              </a:rPr>
              <a:t>双月刊，</a:t>
            </a:r>
            <a:r>
              <a:rPr sz="1800" dirty="0" smtClean="0">
                <a:solidFill>
                  <a:srgbClr val="003366"/>
                </a:solidFill>
                <a:latin typeface="Times New Roman" pitchFamily="18" charset="0"/>
              </a:rPr>
              <a:t>影响因子</a:t>
            </a:r>
            <a:r>
              <a:rPr lang="en-US" altLang="zh-CN" sz="1800" dirty="0">
                <a:solidFill>
                  <a:srgbClr val="003366"/>
                </a:solidFill>
                <a:latin typeface="Times New Roman" pitchFamily="18" charset="0"/>
              </a:rPr>
              <a:t>0.701</a:t>
            </a:r>
            <a:r>
              <a:rPr sz="1800" dirty="0" smtClean="0">
                <a:solidFill>
                  <a:srgbClr val="003366"/>
                </a:solidFill>
                <a:latin typeface="Times New Roman" pitchFamily="18" charset="0"/>
              </a:rPr>
              <a:t>（</a:t>
            </a:r>
            <a:r>
              <a:rPr lang="en-US" altLang="zh-CN" sz="1800" dirty="0" smtClean="0">
                <a:solidFill>
                  <a:srgbClr val="003366"/>
                </a:solidFill>
                <a:latin typeface="Times New Roman" pitchFamily="18" charset="0"/>
              </a:rPr>
              <a:t>JCR </a:t>
            </a:r>
            <a:r>
              <a:rPr lang="en-US" altLang="zh-CN" sz="1800" dirty="0" smtClean="0">
                <a:solidFill>
                  <a:srgbClr val="003366"/>
                </a:solidFill>
                <a:latin typeface="Times New Roman" pitchFamily="18" charset="0"/>
              </a:rPr>
              <a:t>2015</a:t>
            </a:r>
            <a:r>
              <a:rPr sz="1800" dirty="0" smtClean="0">
                <a:solidFill>
                  <a:srgbClr val="003366"/>
                </a:solidFill>
                <a:latin typeface="Times New Roman" pitchFamily="18" charset="0"/>
              </a:rPr>
              <a:t>）</a:t>
            </a:r>
            <a:endParaRPr sz="1800" dirty="0">
              <a:solidFill>
                <a:srgbClr val="003366"/>
              </a:solidFill>
              <a:latin typeface="Times New Roman" pitchFamily="18" charset="0"/>
            </a:endParaRPr>
          </a:p>
          <a:p>
            <a:pPr eaLnBrk="1" hangingPunct="1">
              <a:lnSpc>
                <a:spcPct val="90000"/>
              </a:lnSpc>
            </a:pPr>
            <a:endParaRPr lang="zh-CN" altLang="en-US" sz="2400" dirty="0" smtClean="0">
              <a:solidFill>
                <a:srgbClr val="003366"/>
              </a:solidFill>
            </a:endParaRPr>
          </a:p>
          <a:p>
            <a:pPr lvl="1" eaLnBrk="1" hangingPunct="1">
              <a:lnSpc>
                <a:spcPct val="90000"/>
              </a:lnSpc>
            </a:pPr>
            <a:endParaRPr lang="zh-CN" altLang="en-US" sz="2400" dirty="0" smtClean="0">
              <a:solidFill>
                <a:srgbClr val="003366"/>
              </a:solidFill>
            </a:endParaRPr>
          </a:p>
          <a:p>
            <a:pPr lvl="1" eaLnBrk="1" hangingPunct="1">
              <a:lnSpc>
                <a:spcPct val="90000"/>
              </a:lnSpc>
              <a:buFontTx/>
              <a:buNone/>
            </a:pPr>
            <a:endParaRPr lang="en-US" altLang="zh-CN" sz="2400" dirty="0" smtClean="0">
              <a:solidFill>
                <a:srgbClr val="003366"/>
              </a:solidFill>
            </a:endParaRPr>
          </a:p>
        </p:txBody>
      </p:sp>
      <p:sp>
        <p:nvSpPr>
          <p:cNvPr id="9219" name="Rectangle 4"/>
          <p:cNvSpPr>
            <a:spLocks noChangeArrowheads="1"/>
          </p:cNvSpPr>
          <p:nvPr/>
        </p:nvSpPr>
        <p:spPr bwMode="auto">
          <a:xfrm>
            <a:off x="642910" y="723885"/>
            <a:ext cx="4691062" cy="633413"/>
          </a:xfrm>
          <a:prstGeom prst="rect">
            <a:avLst/>
          </a:prstGeom>
          <a:noFill/>
          <a:ln w="9525">
            <a:noFill/>
            <a:miter lim="800000"/>
            <a:headEnd/>
            <a:tailEnd/>
          </a:ln>
        </p:spPr>
        <p:txBody>
          <a:bodyPr/>
          <a:lstStyle/>
          <a:p>
            <a:r>
              <a:rPr lang="en-US" altLang="zh-CN" sz="3000" b="1" dirty="0">
                <a:solidFill>
                  <a:schemeClr val="tx1">
                    <a:lumMod val="50000"/>
                    <a:lumOff val="50000"/>
                  </a:schemeClr>
                </a:solidFill>
                <a:latin typeface="Times New Roman" pitchFamily="18" charset="0"/>
                <a:ea typeface="微软雅黑" pitchFamily="34" charset="-122"/>
                <a:cs typeface="Times New Roman" pitchFamily="18" charset="0"/>
              </a:rPr>
              <a:t>AIAA</a:t>
            </a:r>
            <a:r>
              <a:rPr lang="zh-CN" altLang="en-US" sz="3000" b="1" dirty="0">
                <a:solidFill>
                  <a:schemeClr val="tx1">
                    <a:lumMod val="50000"/>
                    <a:lumOff val="50000"/>
                  </a:schemeClr>
                </a:solidFill>
                <a:latin typeface="Times New Roman" pitchFamily="18" charset="0"/>
                <a:ea typeface="微软雅黑" pitchFamily="34" charset="-122"/>
                <a:cs typeface="Times New Roman" pitchFamily="18" charset="0"/>
              </a:rPr>
              <a:t>期刊介绍</a:t>
            </a:r>
          </a:p>
        </p:txBody>
      </p:sp>
      <p:pic>
        <p:nvPicPr>
          <p:cNvPr id="9221" name="Picture 6" descr="cover_jtht"/>
          <p:cNvPicPr>
            <a:picLocks noChangeAspect="1" noChangeArrowheads="1"/>
          </p:cNvPicPr>
          <p:nvPr/>
        </p:nvPicPr>
        <p:blipFill>
          <a:blip r:embed="rId3" cstate="print"/>
          <a:srcRect/>
          <a:stretch>
            <a:fillRect/>
          </a:stretch>
        </p:blipFill>
        <p:spPr bwMode="auto">
          <a:xfrm>
            <a:off x="7143768" y="1571612"/>
            <a:ext cx="1447800" cy="1965325"/>
          </a:xfrm>
          <a:prstGeom prst="rect">
            <a:avLst/>
          </a:prstGeom>
          <a:noFill/>
          <a:ln w="9525">
            <a:noFill/>
            <a:miter lim="800000"/>
            <a:headEnd/>
            <a:tailEnd/>
          </a:ln>
        </p:spPr>
      </p:pic>
      <p:pic>
        <p:nvPicPr>
          <p:cNvPr id="7" name="Picture 6" descr="cover_ja"/>
          <p:cNvPicPr>
            <a:picLocks noChangeAspect="1" noChangeArrowheads="1"/>
          </p:cNvPicPr>
          <p:nvPr/>
        </p:nvPicPr>
        <p:blipFill>
          <a:blip r:embed="rId4" cstate="print"/>
          <a:srcRect/>
          <a:stretch>
            <a:fillRect/>
          </a:stretch>
        </p:blipFill>
        <p:spPr bwMode="auto">
          <a:xfrm>
            <a:off x="7143768" y="4000504"/>
            <a:ext cx="1435100" cy="1968500"/>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8</a:t>
            </a:fld>
            <a:endParaRPr lang="zh-CN" altLang="en-US" sz="1200" kern="1200">
              <a:solidFill>
                <a:prstClr val="black">
                  <a:tint val="75000"/>
                </a:prstClr>
              </a:solidFill>
              <a:latin typeface="Calibri"/>
              <a:ea typeface="宋体"/>
              <a:cs typeface="+mn-cs"/>
            </a:endParaRPr>
          </a:p>
        </p:txBody>
      </p:sp>
      <p:sp>
        <p:nvSpPr>
          <p:cNvPr id="9" name="页脚占位符 8"/>
          <p:cNvSpPr>
            <a:spLocks noGrp="1"/>
          </p:cNvSpPr>
          <p:nvPr>
            <p:ph type="ftr" sz="quarter" idx="11"/>
          </p:nvPr>
        </p:nvSpPr>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809632" y="938199"/>
            <a:ext cx="4691062" cy="633413"/>
          </a:xfrm>
          <a:prstGeom prst="rect">
            <a:avLst/>
          </a:prstGeom>
          <a:noFill/>
          <a:ln w="9525">
            <a:noFill/>
            <a:miter lim="800000"/>
            <a:headEnd/>
            <a:tailEnd/>
          </a:ln>
        </p:spPr>
        <p:txBody>
          <a:bodyPr/>
          <a:lstStyle/>
          <a:p>
            <a:r>
              <a:rPr lang="en-US" altLang="zh-CN" sz="3000" b="1" dirty="0">
                <a:solidFill>
                  <a:schemeClr val="tx1">
                    <a:lumMod val="50000"/>
                    <a:lumOff val="50000"/>
                  </a:schemeClr>
                </a:solidFill>
                <a:latin typeface="Times New Roman" pitchFamily="18" charset="0"/>
                <a:ea typeface="微软雅黑" pitchFamily="34" charset="-122"/>
                <a:cs typeface="Times New Roman" pitchFamily="18" charset="0"/>
              </a:rPr>
              <a:t>AIAA</a:t>
            </a:r>
            <a:r>
              <a:rPr lang="zh-CN" altLang="en-US" sz="3000" b="1" dirty="0" smtClean="0">
                <a:solidFill>
                  <a:schemeClr val="tx1">
                    <a:lumMod val="50000"/>
                    <a:lumOff val="50000"/>
                  </a:schemeClr>
                </a:solidFill>
                <a:latin typeface="Times New Roman" pitchFamily="18" charset="0"/>
                <a:ea typeface="微软雅黑" pitchFamily="34" charset="-122"/>
                <a:cs typeface="Times New Roman" pitchFamily="18" charset="0"/>
              </a:rPr>
              <a:t>期刊品质</a:t>
            </a:r>
            <a:endParaRPr lang="zh-CN" altLang="en-US" sz="3000" b="1" dirty="0">
              <a:solidFill>
                <a:schemeClr val="tx1">
                  <a:lumMod val="50000"/>
                  <a:lumOff val="50000"/>
                </a:schemeClr>
              </a:solidFill>
              <a:latin typeface="Times New Roman" pitchFamily="18" charset="0"/>
              <a:ea typeface="微软雅黑" pitchFamily="34" charset="-122"/>
              <a:cs typeface="Times New Roman" pitchFamily="18" charset="0"/>
            </a:endParaRPr>
          </a:p>
        </p:txBody>
      </p:sp>
      <p:sp>
        <p:nvSpPr>
          <p:cNvPr id="8" name="TextBox 7"/>
          <p:cNvSpPr txBox="1"/>
          <p:nvPr/>
        </p:nvSpPr>
        <p:spPr>
          <a:xfrm>
            <a:off x="4714876" y="760765"/>
            <a:ext cx="3705117" cy="978729"/>
          </a:xfrm>
          <a:prstGeom prst="rect">
            <a:avLst/>
          </a:prstGeom>
          <a:solidFill>
            <a:schemeClr val="accent1">
              <a:lumMod val="20000"/>
              <a:lumOff val="80000"/>
            </a:schemeClr>
          </a:solidFill>
        </p:spPr>
        <p:txBody>
          <a:bodyPr wrap="none" rtlCol="0">
            <a:spAutoFit/>
          </a:bodyPr>
          <a:lstStyle/>
          <a:p>
            <a:pPr>
              <a:lnSpc>
                <a:spcPct val="120000"/>
              </a:lnSpc>
            </a:pPr>
            <a:r>
              <a:rPr lang="en-US" altLang="zh-CN" sz="1600" dirty="0" smtClean="0">
                <a:latin typeface="微软雅黑" pitchFamily="34" charset="-122"/>
                <a:ea typeface="微软雅黑" pitchFamily="34" charset="-122"/>
              </a:rPr>
              <a:t>Subject: ENGINEERING, AEROSPACE</a:t>
            </a:r>
          </a:p>
          <a:p>
            <a:pPr>
              <a:lnSpc>
                <a:spcPct val="120000"/>
              </a:lnSpc>
            </a:pPr>
            <a:r>
              <a:rPr lang="zh-CN" altLang="en-US" sz="1600" dirty="0" smtClean="0">
                <a:latin typeface="微软雅黑" pitchFamily="34" charset="-122"/>
                <a:ea typeface="微软雅黑" pitchFamily="34" charset="-122"/>
              </a:rPr>
              <a:t>总期刊数量：</a:t>
            </a:r>
            <a:r>
              <a:rPr lang="en-US" altLang="zh-CN" sz="1600" dirty="0" smtClean="0">
                <a:latin typeface="微软雅黑" pitchFamily="34" charset="-122"/>
                <a:ea typeface="微软雅黑" pitchFamily="34" charset="-122"/>
              </a:rPr>
              <a:t>30 </a:t>
            </a:r>
          </a:p>
          <a:p>
            <a:pPr>
              <a:lnSpc>
                <a:spcPct val="120000"/>
              </a:lnSpc>
            </a:pPr>
            <a:r>
              <a:rPr lang="zh-CN" altLang="en-US" sz="1600" dirty="0" smtClean="0">
                <a:latin typeface="微软雅黑" pitchFamily="34" charset="-122"/>
                <a:ea typeface="微软雅黑" pitchFamily="34" charset="-122"/>
              </a:rPr>
              <a:t>数据来源： </a:t>
            </a:r>
            <a:r>
              <a:rPr lang="en-US" altLang="zh-CN" sz="1600" dirty="0" smtClean="0">
                <a:latin typeface="微软雅黑" pitchFamily="34" charset="-122"/>
                <a:ea typeface="微软雅黑" pitchFamily="34" charset="-122"/>
              </a:rPr>
              <a:t>JCR 2015</a:t>
            </a:r>
            <a:endParaRPr lang="zh-CN" altLang="en-US" sz="1600" dirty="0">
              <a:latin typeface="微软雅黑" pitchFamily="34" charset="-122"/>
              <a:ea typeface="微软雅黑" pitchFamily="34" charset="-122"/>
            </a:endParaRPr>
          </a:p>
        </p:txBody>
      </p:sp>
      <p:sp>
        <p:nvSpPr>
          <p:cNvPr id="7" name="TextBox 6"/>
          <p:cNvSpPr txBox="1"/>
          <p:nvPr/>
        </p:nvSpPr>
        <p:spPr>
          <a:xfrm>
            <a:off x="928662" y="5733652"/>
            <a:ext cx="7938470" cy="338554"/>
          </a:xfrm>
          <a:prstGeom prst="rect">
            <a:avLst/>
          </a:prstGeom>
          <a:noFill/>
        </p:spPr>
        <p:txBody>
          <a:bodyPr wrap="square" rtlCol="0">
            <a:spAutoFit/>
          </a:bodyPr>
          <a:lstStyle/>
          <a:p>
            <a:r>
              <a:rPr lang="en-US" altLang="zh-CN" sz="1600" dirty="0" smtClean="0"/>
              <a:t>* </a:t>
            </a:r>
            <a:r>
              <a:rPr lang="zh-CN" altLang="en-US" sz="1600" dirty="0" smtClean="0"/>
              <a:t>期刊</a:t>
            </a:r>
            <a:r>
              <a:rPr lang="en-US" altLang="zh-CN" sz="1600" dirty="0" smtClean="0">
                <a:solidFill>
                  <a:srgbClr val="003366"/>
                </a:solidFill>
              </a:rPr>
              <a:t>Journal of Thermophysics and Heat Transfer </a:t>
            </a:r>
            <a:r>
              <a:rPr lang="zh-CN" altLang="en-US" sz="1600" dirty="0" smtClean="0">
                <a:solidFill>
                  <a:srgbClr val="003366"/>
                </a:solidFill>
              </a:rPr>
              <a:t>被分在（热力学，</a:t>
            </a:r>
            <a:r>
              <a:rPr lang="en-US" altLang="zh-CN" sz="1600" dirty="0" smtClean="0">
                <a:solidFill>
                  <a:srgbClr val="003366"/>
                </a:solidFill>
              </a:rPr>
              <a:t>THERMODYNAMICS</a:t>
            </a:r>
            <a:r>
              <a:rPr lang="zh-CN" altLang="en-US" sz="1600" dirty="0" smtClean="0">
                <a:solidFill>
                  <a:srgbClr val="003366"/>
                </a:solidFill>
              </a:rPr>
              <a:t>）</a:t>
            </a:r>
            <a:endParaRPr lang="zh-CN" altLang="en-US" sz="1600" dirty="0" smtClean="0"/>
          </a:p>
        </p:txBody>
      </p:sp>
      <p:sp>
        <p:nvSpPr>
          <p:cNvPr id="11" name="内容占位符 2"/>
          <p:cNvSpPr>
            <a:spLocks noGrp="1"/>
          </p:cNvSpPr>
          <p:nvPr>
            <p:ph idx="1"/>
          </p:nvPr>
        </p:nvSpPr>
        <p:spPr>
          <a:xfrm>
            <a:off x="642910" y="1814515"/>
            <a:ext cx="7858180" cy="1042981"/>
          </a:xfrm>
        </p:spPr>
        <p:txBody>
          <a:bodyPr/>
          <a:lstStyle/>
          <a:p>
            <a:pPr algn="just">
              <a:lnSpc>
                <a:spcPts val="2500"/>
              </a:lnSpc>
            </a:pPr>
            <a:r>
              <a:rPr lang="zh-CN" altLang="en-US" sz="1800" dirty="0" smtClean="0">
                <a:solidFill>
                  <a:schemeClr val="tx2">
                    <a:lumMod val="75000"/>
                  </a:schemeClr>
                </a:solidFill>
              </a:rPr>
              <a:t>引用量排名前</a:t>
            </a:r>
            <a:r>
              <a:rPr lang="en-US" sz="1800" dirty="0" smtClean="0">
                <a:solidFill>
                  <a:schemeClr val="tx2">
                    <a:lumMod val="75000"/>
                  </a:schemeClr>
                </a:solidFill>
              </a:rPr>
              <a:t>10</a:t>
            </a:r>
            <a:r>
              <a:rPr lang="zh-CN" altLang="en-US" sz="1800" dirty="0" smtClean="0">
                <a:solidFill>
                  <a:schemeClr val="tx2">
                    <a:lumMod val="75000"/>
                  </a:schemeClr>
                </a:solidFill>
              </a:rPr>
              <a:t>位的期刊中，</a:t>
            </a:r>
            <a:r>
              <a:rPr lang="en-US" sz="1800" dirty="0" smtClean="0">
                <a:solidFill>
                  <a:schemeClr val="tx2">
                    <a:lumMod val="75000"/>
                  </a:schemeClr>
                </a:solidFill>
              </a:rPr>
              <a:t>AIAA</a:t>
            </a:r>
            <a:r>
              <a:rPr lang="zh-CN" altLang="en-US" sz="1800" dirty="0" smtClean="0">
                <a:solidFill>
                  <a:schemeClr val="tx2">
                    <a:lumMod val="75000"/>
                  </a:schemeClr>
                </a:solidFill>
              </a:rPr>
              <a:t>占据</a:t>
            </a:r>
            <a:r>
              <a:rPr lang="en-US" sz="1800" dirty="0" smtClean="0">
                <a:solidFill>
                  <a:schemeClr val="tx2">
                    <a:lumMod val="75000"/>
                  </a:schemeClr>
                </a:solidFill>
              </a:rPr>
              <a:t>5</a:t>
            </a:r>
            <a:r>
              <a:rPr lang="zh-CN" altLang="en-US" sz="1800" dirty="0" smtClean="0">
                <a:solidFill>
                  <a:schemeClr val="tx2">
                    <a:lumMod val="75000"/>
                  </a:schemeClr>
                </a:solidFill>
              </a:rPr>
              <a:t>席。</a:t>
            </a:r>
            <a:endParaRPr lang="en-US" altLang="zh-CN" sz="1800" dirty="0" smtClean="0">
              <a:solidFill>
                <a:schemeClr val="tx2">
                  <a:lumMod val="75000"/>
                </a:schemeClr>
              </a:solidFill>
            </a:endParaRPr>
          </a:p>
          <a:p>
            <a:pPr algn="just">
              <a:lnSpc>
                <a:spcPts val="2500"/>
              </a:lnSpc>
            </a:pPr>
            <a:r>
              <a:rPr lang="zh-CN" altLang="en-US" sz="1800" dirty="0" smtClean="0">
                <a:solidFill>
                  <a:schemeClr val="tx2">
                    <a:lumMod val="75000"/>
                  </a:schemeClr>
                </a:solidFill>
              </a:rPr>
              <a:t>这</a:t>
            </a:r>
            <a:r>
              <a:rPr lang="en-US" sz="1800" dirty="0" smtClean="0">
                <a:solidFill>
                  <a:schemeClr val="tx2">
                    <a:lumMod val="75000"/>
                  </a:schemeClr>
                </a:solidFill>
              </a:rPr>
              <a:t>5</a:t>
            </a:r>
            <a:r>
              <a:rPr lang="zh-CN" altLang="en-US" sz="1800" dirty="0" smtClean="0">
                <a:solidFill>
                  <a:schemeClr val="tx2">
                    <a:lumMod val="75000"/>
                  </a:schemeClr>
                </a:solidFill>
              </a:rPr>
              <a:t>份期刊引用量</a:t>
            </a:r>
            <a:r>
              <a:rPr lang="zh-CN" altLang="en-US" sz="1800" dirty="0" smtClean="0">
                <a:solidFill>
                  <a:schemeClr val="tx2">
                    <a:lumMod val="75000"/>
                  </a:schemeClr>
                </a:solidFill>
              </a:rPr>
              <a:t>总计</a:t>
            </a:r>
            <a:r>
              <a:rPr lang="en-US" altLang="zh-CN" sz="1800" dirty="0" smtClean="0">
                <a:solidFill>
                  <a:schemeClr val="tx2">
                    <a:lumMod val="75000"/>
                  </a:schemeClr>
                </a:solidFill>
              </a:rPr>
              <a:t>30</a:t>
            </a:r>
            <a:r>
              <a:rPr lang="en-US" sz="1800" dirty="0" smtClean="0">
                <a:solidFill>
                  <a:schemeClr val="tx2">
                    <a:lumMod val="75000"/>
                  </a:schemeClr>
                </a:solidFill>
              </a:rPr>
              <a:t>,851 </a:t>
            </a:r>
            <a:r>
              <a:rPr lang="zh-CN" altLang="en-US" sz="1800" dirty="0" smtClean="0">
                <a:solidFill>
                  <a:schemeClr val="tx2">
                    <a:lumMod val="75000"/>
                  </a:schemeClr>
                </a:solidFill>
              </a:rPr>
              <a:t>次</a:t>
            </a:r>
            <a:r>
              <a:rPr lang="zh-CN" altLang="en-US" sz="1800" dirty="0" smtClean="0">
                <a:solidFill>
                  <a:schemeClr val="tx2">
                    <a:lumMod val="75000"/>
                  </a:schemeClr>
                </a:solidFill>
              </a:rPr>
              <a:t>，宇航工程学科所有期刊的引用量</a:t>
            </a:r>
            <a:r>
              <a:rPr lang="zh-CN" altLang="en-US" sz="1800" dirty="0" smtClean="0">
                <a:solidFill>
                  <a:schemeClr val="tx2">
                    <a:lumMod val="75000"/>
                  </a:schemeClr>
                </a:solidFill>
              </a:rPr>
              <a:t>总计</a:t>
            </a:r>
            <a:r>
              <a:rPr lang="en-US" altLang="zh-CN" sz="1800" dirty="0" smtClean="0">
                <a:solidFill>
                  <a:schemeClr val="tx2">
                    <a:lumMod val="75000"/>
                  </a:schemeClr>
                </a:solidFill>
              </a:rPr>
              <a:t>54</a:t>
            </a:r>
            <a:r>
              <a:rPr lang="en-US" sz="1800" dirty="0" smtClean="0">
                <a:solidFill>
                  <a:schemeClr val="tx2">
                    <a:lumMod val="75000"/>
                  </a:schemeClr>
                </a:solidFill>
              </a:rPr>
              <a:t>,971</a:t>
            </a:r>
            <a:r>
              <a:rPr lang="zh-CN" altLang="en-US" sz="1800" dirty="0" smtClean="0">
                <a:solidFill>
                  <a:schemeClr val="tx2">
                    <a:lumMod val="75000"/>
                  </a:schemeClr>
                </a:solidFill>
              </a:rPr>
              <a:t>次</a:t>
            </a:r>
            <a:r>
              <a:rPr lang="zh-CN" altLang="en-US" sz="1800" dirty="0" smtClean="0">
                <a:solidFill>
                  <a:schemeClr val="tx2">
                    <a:lumMod val="75000"/>
                  </a:schemeClr>
                </a:solidFill>
              </a:rPr>
              <a:t>，</a:t>
            </a:r>
            <a:r>
              <a:rPr lang="en-US" sz="1800" dirty="0" smtClean="0">
                <a:solidFill>
                  <a:schemeClr val="tx2">
                    <a:lumMod val="75000"/>
                  </a:schemeClr>
                </a:solidFill>
              </a:rPr>
              <a:t>AIAA</a:t>
            </a:r>
            <a:r>
              <a:rPr lang="zh-CN" altLang="en-US" sz="1800" dirty="0" smtClean="0">
                <a:solidFill>
                  <a:schemeClr val="tx2">
                    <a:lumMod val="75000"/>
                  </a:schemeClr>
                </a:solidFill>
              </a:rPr>
              <a:t>期刊占比 </a:t>
            </a:r>
            <a:r>
              <a:rPr lang="en-US" sz="1800" dirty="0" smtClean="0">
                <a:solidFill>
                  <a:schemeClr val="tx2">
                    <a:lumMod val="75000"/>
                  </a:schemeClr>
                </a:solidFill>
              </a:rPr>
              <a:t>56%</a:t>
            </a:r>
            <a:endParaRPr lang="zh-CN" altLang="en-US" sz="1800" dirty="0">
              <a:solidFill>
                <a:schemeClr val="tx2">
                  <a:lumMod val="75000"/>
                </a:schemeClr>
              </a:solidFill>
            </a:endParaRPr>
          </a:p>
        </p:txBody>
      </p:sp>
      <p:sp>
        <p:nvSpPr>
          <p:cNvPr id="12" name="灯片编号占位符 11"/>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9</a:t>
            </a:fld>
            <a:endParaRPr lang="zh-CN" altLang="en-US" sz="1200" kern="1200">
              <a:solidFill>
                <a:prstClr val="black">
                  <a:tint val="75000"/>
                </a:prstClr>
              </a:solidFill>
              <a:latin typeface="Calibri"/>
              <a:ea typeface="宋体"/>
              <a:cs typeface="+mn-cs"/>
            </a:endParaRPr>
          </a:p>
        </p:txBody>
      </p:sp>
      <p:sp>
        <p:nvSpPr>
          <p:cNvPr id="13" name="页脚占位符 12"/>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graphicFrame>
        <p:nvGraphicFramePr>
          <p:cNvPr id="9" name="表格 8"/>
          <p:cNvGraphicFramePr>
            <a:graphicFrameLocks noGrp="1"/>
          </p:cNvGraphicFramePr>
          <p:nvPr/>
        </p:nvGraphicFramePr>
        <p:xfrm>
          <a:off x="857224" y="3015016"/>
          <a:ext cx="7572428" cy="2700000"/>
        </p:xfrm>
        <a:graphic>
          <a:graphicData uri="http://schemas.openxmlformats.org/drawingml/2006/table">
            <a:tbl>
              <a:tblPr>
                <a:tableStyleId>{7DF18680-E054-41AD-8BC1-D1AEF772440D}</a:tableStyleId>
              </a:tblPr>
              <a:tblGrid>
                <a:gridCol w="2643206"/>
                <a:gridCol w="1857388"/>
                <a:gridCol w="1571636"/>
                <a:gridCol w="1500198"/>
              </a:tblGrid>
              <a:tr h="450000">
                <a:tc>
                  <a:txBody>
                    <a:bodyPr/>
                    <a:lstStyle/>
                    <a:p>
                      <a:pPr algn="ctr">
                        <a:lnSpc>
                          <a:spcPct val="100000"/>
                        </a:lnSpc>
                        <a:spcAft>
                          <a:spcPts val="0"/>
                        </a:spcAft>
                      </a:pPr>
                      <a:r>
                        <a:rPr lang="zh-CN" sz="1800" kern="100" dirty="0">
                          <a:latin typeface="微软雅黑" pitchFamily="34" charset="-122"/>
                          <a:ea typeface="微软雅黑" pitchFamily="34" charset="-122"/>
                        </a:rPr>
                        <a:t>期刊名称</a:t>
                      </a:r>
                    </a:p>
                  </a:txBody>
                  <a:tcPr marL="68580" marR="68580" marT="0" marB="0" anchor="ctr"/>
                </a:tc>
                <a:tc>
                  <a:txBody>
                    <a:bodyPr/>
                    <a:lstStyle/>
                    <a:p>
                      <a:pPr algn="ctr">
                        <a:lnSpc>
                          <a:spcPct val="100000"/>
                        </a:lnSpc>
                        <a:spcAft>
                          <a:spcPts val="0"/>
                        </a:spcAft>
                      </a:pPr>
                      <a:r>
                        <a:rPr lang="zh-CN" sz="1800" kern="100" dirty="0">
                          <a:latin typeface="微软雅黑" pitchFamily="34" charset="-122"/>
                          <a:ea typeface="微软雅黑" pitchFamily="34" charset="-122"/>
                        </a:rPr>
                        <a:t>引用量排名</a:t>
                      </a:r>
                    </a:p>
                  </a:txBody>
                  <a:tcPr marL="68580" marR="68580" marT="0" marB="0" anchor="ctr"/>
                </a:tc>
                <a:tc>
                  <a:txBody>
                    <a:bodyPr/>
                    <a:lstStyle/>
                    <a:p>
                      <a:pPr algn="ctr">
                        <a:lnSpc>
                          <a:spcPct val="100000"/>
                        </a:lnSpc>
                        <a:spcAft>
                          <a:spcPts val="0"/>
                        </a:spcAft>
                      </a:pPr>
                      <a:r>
                        <a:rPr lang="zh-CN" sz="1800" kern="100" dirty="0">
                          <a:latin typeface="微软雅黑" pitchFamily="34" charset="-122"/>
                          <a:ea typeface="微软雅黑" pitchFamily="34" charset="-122"/>
                        </a:rPr>
                        <a:t>总引用量</a:t>
                      </a:r>
                    </a:p>
                  </a:txBody>
                  <a:tcPr marL="68580" marR="68580" marT="0" marB="0" anchor="ctr"/>
                </a:tc>
                <a:tc>
                  <a:txBody>
                    <a:bodyPr/>
                    <a:lstStyle/>
                    <a:p>
                      <a:pPr algn="ctr">
                        <a:lnSpc>
                          <a:spcPct val="100000"/>
                        </a:lnSpc>
                        <a:spcAft>
                          <a:spcPts val="0"/>
                        </a:spcAft>
                      </a:pPr>
                      <a:r>
                        <a:rPr lang="zh-CN" sz="1800" kern="100" dirty="0">
                          <a:latin typeface="微软雅黑" pitchFamily="34" charset="-122"/>
                          <a:ea typeface="微软雅黑" pitchFamily="34" charset="-122"/>
                        </a:rPr>
                        <a:t>影响因子</a:t>
                      </a:r>
                    </a:p>
                  </a:txBody>
                  <a:tcPr marL="68580" marR="68580" marT="0" marB="0" anchor="ctr"/>
                </a:tc>
              </a:tr>
              <a:tr h="450000">
                <a:tc>
                  <a:txBody>
                    <a:bodyPr/>
                    <a:lstStyle/>
                    <a:p>
                      <a:pPr algn="l">
                        <a:lnSpc>
                          <a:spcPct val="100000"/>
                        </a:lnSpc>
                        <a:spcAft>
                          <a:spcPts val="0"/>
                        </a:spcAft>
                      </a:pPr>
                      <a:r>
                        <a:rPr lang="en-US" sz="1800" kern="100" dirty="0"/>
                        <a:t>AIAA J</a:t>
                      </a:r>
                      <a:endParaRPr lang="zh-CN" sz="1800" kern="100" dirty="0">
                        <a:latin typeface="微软雅黑" pitchFamily="34" charset="-122"/>
                        <a:ea typeface="微软雅黑" pitchFamily="34" charset="-122"/>
                      </a:endParaRPr>
                    </a:p>
                  </a:txBody>
                  <a:tcPr marL="68580" marR="68580" marT="0" marB="0" anchor="ctr"/>
                </a:tc>
                <a:tc>
                  <a:txBody>
                    <a:bodyPr/>
                    <a:lstStyle/>
                    <a:p>
                      <a:pPr algn="ctr">
                        <a:lnSpc>
                          <a:spcPct val="100000"/>
                        </a:lnSpc>
                        <a:spcAft>
                          <a:spcPts val="0"/>
                        </a:spcAft>
                      </a:pPr>
                      <a:r>
                        <a:rPr lang="en-US" sz="1800" kern="100" dirty="0"/>
                        <a:t>1</a:t>
                      </a:r>
                      <a:endParaRPr lang="zh-CN" sz="1800" kern="100" dirty="0">
                        <a:latin typeface="微软雅黑" pitchFamily="34" charset="-122"/>
                        <a:ea typeface="微软雅黑" pitchFamily="34" charset="-122"/>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13,824</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1.326</a:t>
                      </a:r>
                      <a:endParaRPr lang="zh-CN" sz="1800" kern="100" dirty="0">
                        <a:solidFill>
                          <a:srgbClr val="000000"/>
                        </a:solidFill>
                        <a:latin typeface="+mj-lt"/>
                        <a:ea typeface="微软雅黑"/>
                        <a:cs typeface="+mn-cs"/>
                      </a:endParaRPr>
                    </a:p>
                  </a:txBody>
                  <a:tcPr marL="68580" marR="68580" marT="0" marB="0" anchor="ctr"/>
                </a:tc>
              </a:tr>
              <a:tr h="450000">
                <a:tc>
                  <a:txBody>
                    <a:bodyPr/>
                    <a:lstStyle/>
                    <a:p>
                      <a:pPr marL="0" algn="l" defTabSz="914400" rtl="0" eaLnBrk="1" latinLnBrk="0" hangingPunct="1">
                        <a:lnSpc>
                          <a:spcPts val="1200"/>
                        </a:lnSpc>
                        <a:spcAft>
                          <a:spcPts val="0"/>
                        </a:spcAft>
                      </a:pPr>
                      <a:r>
                        <a:rPr lang="en-US" sz="1800" kern="100">
                          <a:solidFill>
                            <a:srgbClr val="000000"/>
                          </a:solidFill>
                          <a:latin typeface="+mj-lt"/>
                          <a:ea typeface="微软雅黑"/>
                          <a:cs typeface="+mn-cs"/>
                        </a:rPr>
                        <a:t>J GUID CONTROL DYNAM</a:t>
                      </a:r>
                      <a:endParaRPr lang="zh-CN" sz="1800" kern="10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a:solidFill>
                            <a:srgbClr val="000000"/>
                          </a:solidFill>
                          <a:latin typeface="+mj-lt"/>
                          <a:ea typeface="微软雅黑"/>
                          <a:cs typeface="+mn-cs"/>
                        </a:rPr>
                        <a:t>3</a:t>
                      </a:r>
                      <a:endParaRPr lang="zh-CN" sz="1800" kern="10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6,955</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1.651</a:t>
                      </a:r>
                      <a:endParaRPr lang="zh-CN" sz="1800" kern="100" dirty="0">
                        <a:solidFill>
                          <a:srgbClr val="000000"/>
                        </a:solidFill>
                        <a:latin typeface="+mj-lt"/>
                        <a:ea typeface="微软雅黑"/>
                        <a:cs typeface="+mn-cs"/>
                      </a:endParaRPr>
                    </a:p>
                  </a:txBody>
                  <a:tcPr marL="68580" marR="68580" marT="0" marB="0" anchor="ctr"/>
                </a:tc>
              </a:tr>
              <a:tr h="450000">
                <a:tc>
                  <a:txBody>
                    <a:bodyPr/>
                    <a:lstStyle/>
                    <a:p>
                      <a:pPr marL="0" algn="l" defTabSz="914400" rtl="0" eaLnBrk="1" latinLnBrk="0" hangingPunct="1">
                        <a:lnSpc>
                          <a:spcPts val="1200"/>
                        </a:lnSpc>
                        <a:spcAft>
                          <a:spcPts val="0"/>
                        </a:spcAft>
                      </a:pPr>
                      <a:r>
                        <a:rPr lang="en-US" sz="1800" kern="100" dirty="0">
                          <a:solidFill>
                            <a:srgbClr val="000000"/>
                          </a:solidFill>
                          <a:latin typeface="+mj-lt"/>
                          <a:ea typeface="微软雅黑"/>
                          <a:cs typeface="+mn-cs"/>
                        </a:rPr>
                        <a:t>J PROPUL POWER</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4</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3,866</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1.134</a:t>
                      </a:r>
                      <a:endParaRPr lang="zh-CN" sz="1800" kern="100" dirty="0">
                        <a:solidFill>
                          <a:srgbClr val="000000"/>
                        </a:solidFill>
                        <a:latin typeface="+mj-lt"/>
                        <a:ea typeface="微软雅黑"/>
                        <a:cs typeface="+mn-cs"/>
                      </a:endParaRPr>
                    </a:p>
                  </a:txBody>
                  <a:tcPr marL="68580" marR="68580" marT="0" marB="0" anchor="ctr"/>
                </a:tc>
              </a:tr>
              <a:tr h="450000">
                <a:tc>
                  <a:txBody>
                    <a:bodyPr/>
                    <a:lstStyle/>
                    <a:p>
                      <a:pPr marL="0" algn="l" defTabSz="914400" rtl="0" eaLnBrk="1" latinLnBrk="0" hangingPunct="1">
                        <a:lnSpc>
                          <a:spcPts val="1200"/>
                        </a:lnSpc>
                        <a:spcAft>
                          <a:spcPts val="0"/>
                        </a:spcAft>
                      </a:pPr>
                      <a:r>
                        <a:rPr lang="en-US" sz="1800" kern="100" dirty="0">
                          <a:solidFill>
                            <a:srgbClr val="000000"/>
                          </a:solidFill>
                          <a:latin typeface="+mj-lt"/>
                          <a:ea typeface="微软雅黑"/>
                          <a:cs typeface="+mn-cs"/>
                        </a:rPr>
                        <a:t>J AIRCRAFT</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6</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3,672</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0.701</a:t>
                      </a:r>
                      <a:endParaRPr lang="zh-CN" sz="1800" kern="100" dirty="0">
                        <a:solidFill>
                          <a:srgbClr val="000000"/>
                        </a:solidFill>
                        <a:latin typeface="+mj-lt"/>
                        <a:ea typeface="微软雅黑"/>
                        <a:cs typeface="+mn-cs"/>
                      </a:endParaRPr>
                    </a:p>
                  </a:txBody>
                  <a:tcPr marL="68580" marR="68580" marT="0" marB="0" anchor="ctr"/>
                </a:tc>
              </a:tr>
              <a:tr h="450000">
                <a:tc>
                  <a:txBody>
                    <a:bodyPr/>
                    <a:lstStyle/>
                    <a:p>
                      <a:pPr marL="0" algn="l" defTabSz="914400" rtl="0" eaLnBrk="1" latinLnBrk="0" hangingPunct="1">
                        <a:lnSpc>
                          <a:spcPts val="1200"/>
                        </a:lnSpc>
                        <a:spcAft>
                          <a:spcPts val="0"/>
                        </a:spcAft>
                      </a:pPr>
                      <a:r>
                        <a:rPr lang="en-US" sz="1800" kern="100" dirty="0">
                          <a:solidFill>
                            <a:srgbClr val="000000"/>
                          </a:solidFill>
                          <a:latin typeface="+mj-lt"/>
                          <a:ea typeface="微软雅黑"/>
                          <a:cs typeface="+mn-cs"/>
                        </a:rPr>
                        <a:t>J SPACECRAFT ROCKETS</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7</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2,534</a:t>
                      </a:r>
                      <a:endParaRPr lang="zh-CN" sz="1800" kern="100" dirty="0">
                        <a:solidFill>
                          <a:srgbClr val="000000"/>
                        </a:solidFill>
                        <a:latin typeface="+mj-lt"/>
                        <a:ea typeface="微软雅黑"/>
                        <a:cs typeface="+mn-cs"/>
                      </a:endParaRPr>
                    </a:p>
                  </a:txBody>
                  <a:tcPr marL="68580" marR="68580" marT="0" marB="0" anchor="ctr"/>
                </a:tc>
                <a:tc>
                  <a:txBody>
                    <a:bodyPr/>
                    <a:lstStyle/>
                    <a:p>
                      <a:pPr marL="0" algn="ctr" defTabSz="914400" rtl="0" eaLnBrk="1" latinLnBrk="0" hangingPunct="1">
                        <a:lnSpc>
                          <a:spcPts val="1200"/>
                        </a:lnSpc>
                        <a:spcAft>
                          <a:spcPts val="0"/>
                        </a:spcAft>
                      </a:pPr>
                      <a:r>
                        <a:rPr lang="en-US" sz="1800" kern="100" dirty="0">
                          <a:solidFill>
                            <a:srgbClr val="000000"/>
                          </a:solidFill>
                          <a:latin typeface="+mj-lt"/>
                          <a:ea typeface="微软雅黑"/>
                          <a:cs typeface="+mn-cs"/>
                        </a:rPr>
                        <a:t>0.716</a:t>
                      </a:r>
                      <a:endParaRPr lang="zh-CN" sz="1800" kern="100" dirty="0">
                        <a:solidFill>
                          <a:srgbClr val="000000"/>
                        </a:solidFill>
                        <a:latin typeface="+mj-lt"/>
                        <a:ea typeface="微软雅黑"/>
                        <a:cs typeface="+mn-cs"/>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998</TotalTime>
  <Words>1925</Words>
  <Application>Microsoft Office PowerPoint</Application>
  <PresentationFormat>全屏显示(4:3)</PresentationFormat>
  <Paragraphs>339</Paragraphs>
  <Slides>39</Slides>
  <Notes>11</Notes>
  <HiddenSlides>0</HiddenSlides>
  <MMClips>0</MMClips>
  <ScaleCrop>false</ScaleCrop>
  <HeadingPairs>
    <vt:vector size="4" baseType="variant">
      <vt:variant>
        <vt:lpstr>主题</vt:lpstr>
      </vt:variant>
      <vt:variant>
        <vt:i4>3</vt:i4>
      </vt:variant>
      <vt:variant>
        <vt:lpstr>幻灯片标题</vt:lpstr>
      </vt:variant>
      <vt:variant>
        <vt:i4>39</vt:i4>
      </vt:variant>
    </vt:vector>
  </HeadingPairs>
  <TitlesOfParts>
    <vt:vector size="42" baseType="lpstr">
      <vt:lpstr>Office 主题</vt:lpstr>
      <vt:lpstr>自定义设计方案</vt:lpstr>
      <vt:lpstr>1_Office 主题</vt:lpstr>
      <vt:lpstr>AIAA（美国航空航天学会） 数据库 使用指南</vt:lpstr>
      <vt:lpstr>幻灯片 2</vt:lpstr>
      <vt:lpstr>AIAA 美国航空航天学会 American Institute of Aeronautics and Astronautics </vt:lpstr>
      <vt:lpstr>幻灯片 4</vt:lpstr>
      <vt:lpstr>幻灯片 5</vt:lpstr>
      <vt:lpstr>幻灯片 6</vt:lpstr>
      <vt:lpstr>幻灯片 7</vt:lpstr>
      <vt:lpstr>幻灯片 8</vt:lpstr>
      <vt:lpstr>幻灯片 9</vt:lpstr>
      <vt:lpstr>幻灯片 10</vt:lpstr>
      <vt:lpstr>AIAA早期文献</vt:lpstr>
      <vt:lpstr>会议录</vt:lpstr>
      <vt:lpstr>电子书</vt:lpstr>
      <vt:lpstr>三个系列</vt:lpstr>
      <vt:lpstr>七大领域</vt:lpstr>
      <vt:lpstr>幻灯片 16</vt:lpstr>
      <vt:lpstr>ARC平台简介</vt:lpstr>
      <vt:lpstr>进入方式</vt:lpstr>
      <vt:lpstr>ARC平台主页介绍</vt:lpstr>
      <vt:lpstr>检索说明</vt:lpstr>
      <vt:lpstr>高级搜索</vt:lpstr>
      <vt:lpstr>AIAA期刊总览</vt:lpstr>
      <vt:lpstr>期刊浏览</vt:lpstr>
      <vt:lpstr>幻灯片 24</vt:lpstr>
      <vt:lpstr>幻灯片 25</vt:lpstr>
      <vt:lpstr>会议录浏览</vt:lpstr>
      <vt:lpstr>会议录浏览</vt:lpstr>
      <vt:lpstr>电子书浏览</vt:lpstr>
      <vt:lpstr>幻灯片 29</vt:lpstr>
      <vt:lpstr>幻灯片 30</vt:lpstr>
      <vt:lpstr>AIAA主页其它信息</vt:lpstr>
      <vt:lpstr>行业动态</vt:lpstr>
      <vt:lpstr>行业活动</vt:lpstr>
      <vt:lpstr>继续教育与职业发展</vt:lpstr>
      <vt:lpstr>AIAA Career Center（职业中心）</vt:lpstr>
      <vt:lpstr>幻灯片 36</vt:lpstr>
      <vt:lpstr>幻灯片 37</vt:lpstr>
      <vt:lpstr>幻灯片 38</vt:lpstr>
      <vt:lpstr>幻灯片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Angela-Shi</dc:creator>
  <cp:lastModifiedBy>Crystal</cp:lastModifiedBy>
  <cp:revision>195</cp:revision>
  <dcterms:created xsi:type="dcterms:W3CDTF">2013-09-26T02:25:02Z</dcterms:created>
  <dcterms:modified xsi:type="dcterms:W3CDTF">2016-07-11T10:10:44Z</dcterms:modified>
</cp:coreProperties>
</file>