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1D5E-D723-4DAD-88D7-895DF3FB654F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B047-22A3-4BAB-92C1-D5730D082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61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1D5E-D723-4DAD-88D7-895DF3FB654F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B047-22A3-4BAB-92C1-D5730D082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00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1D5E-D723-4DAD-88D7-895DF3FB654F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B047-22A3-4BAB-92C1-D5730D082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58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1D5E-D723-4DAD-88D7-895DF3FB654F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B047-22A3-4BAB-92C1-D5730D082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18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1D5E-D723-4DAD-88D7-895DF3FB654F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B047-22A3-4BAB-92C1-D5730D082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8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1D5E-D723-4DAD-88D7-895DF3FB654F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B047-22A3-4BAB-92C1-D5730D082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62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1D5E-D723-4DAD-88D7-895DF3FB654F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B047-22A3-4BAB-92C1-D5730D082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7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1D5E-D723-4DAD-88D7-895DF3FB654F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B047-22A3-4BAB-92C1-D5730D082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84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1D5E-D723-4DAD-88D7-895DF3FB654F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B047-22A3-4BAB-92C1-D5730D082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64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1D5E-D723-4DAD-88D7-895DF3FB654F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B047-22A3-4BAB-92C1-D5730D082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02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1D5E-D723-4DAD-88D7-895DF3FB654F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B047-22A3-4BAB-92C1-D5730D082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14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41D5E-D723-4DAD-88D7-895DF3FB654F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CB047-22A3-4BAB-92C1-D5730D082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03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939" name="Text Box 10"/>
          <p:cNvSpPr txBox="1">
            <a:spLocks noChangeArrowheads="1"/>
          </p:cNvSpPr>
          <p:nvPr/>
        </p:nvSpPr>
        <p:spPr bwMode="gray">
          <a:xfrm>
            <a:off x="2133600" y="914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登录主页</a:t>
            </a:r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www.cnki.net</a:t>
            </a:r>
            <a:endParaRPr lang="zh-CN" altLang="en-US" sz="2400" b="1" kern="0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12" y="1622425"/>
            <a:ext cx="9590476" cy="5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88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02773"/>
            <a:ext cx="9144000" cy="4603346"/>
          </a:xfrm>
          <a:prstGeom prst="rect">
            <a:avLst/>
          </a:prstGeom>
        </p:spPr>
      </p:pic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文献检索</a:t>
            </a:r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出版物检索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</p:spTree>
    <p:extLst>
      <p:ext uri="{BB962C8B-B14F-4D97-AF65-F5344CB8AC3E}">
        <p14:creationId xmlns:p14="http://schemas.microsoft.com/office/powerpoint/2010/main" val="146461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189" y="1310319"/>
            <a:ext cx="8706596" cy="4101038"/>
          </a:xfrm>
          <a:prstGeom prst="rect">
            <a:avLst/>
          </a:prstGeom>
        </p:spPr>
      </p:pic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文献检索</a:t>
            </a:r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出版物检索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</p:spTree>
    <p:extLst>
      <p:ext uri="{BB962C8B-B14F-4D97-AF65-F5344CB8AC3E}">
        <p14:creationId xmlns:p14="http://schemas.microsoft.com/office/powerpoint/2010/main" val="303239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96" y="1421620"/>
            <a:ext cx="9180195" cy="5894705"/>
          </a:xfrm>
          <a:prstGeom prst="rect">
            <a:avLst/>
          </a:prstGeom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5954483" y="3741682"/>
            <a:ext cx="1886294" cy="868130"/>
          </a:xfrm>
          <a:prstGeom prst="irregularSeal1">
            <a:avLst/>
          </a:prstGeom>
          <a:noFill/>
          <a:ln w="2857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1600"/>
              </a:spcBef>
              <a:buClr>
                <a:srgbClr val="007F85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006196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None/>
            </a:pPr>
            <a:endParaRPr lang="zh-CN" altLang="en-US" sz="1800" ker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文献筛选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</p:spTree>
    <p:extLst>
      <p:ext uri="{BB962C8B-B14F-4D97-AF65-F5344CB8AC3E}">
        <p14:creationId xmlns:p14="http://schemas.microsoft.com/office/powerpoint/2010/main" val="25334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52752"/>
            <a:ext cx="9048750" cy="5904865"/>
          </a:xfrm>
          <a:prstGeom prst="rect">
            <a:avLst/>
          </a:prstGeom>
        </p:spPr>
      </p:pic>
      <p:sp>
        <p:nvSpPr>
          <p:cNvPr id="26629" name="矩形 3"/>
          <p:cNvSpPr>
            <a:spLocks noChangeArrowheads="1"/>
          </p:cNvSpPr>
          <p:nvPr/>
        </p:nvSpPr>
        <p:spPr bwMode="auto">
          <a:xfrm>
            <a:off x="1617785" y="2793738"/>
            <a:ext cx="6813452" cy="891997"/>
          </a:xfrm>
          <a:prstGeom prst="rect">
            <a:avLst/>
          </a:prstGeom>
          <a:noFill/>
          <a:ln w="25400" cmpd="sng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 kern="0">
              <a:latin typeface="Times New Roman" panose="02020603050405020304" pitchFamily="18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文献筛选</a:t>
            </a:r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分组浏览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4905447" y="3987711"/>
            <a:ext cx="4801314" cy="707886"/>
          </a:xfrm>
          <a:prstGeom prst="rect">
            <a:avLst/>
          </a:prstGeom>
          <a:gradFill rotWithShape="1">
            <a:gsLst>
              <a:gs pos="0">
                <a:srgbClr val="F18C55"/>
              </a:gs>
              <a:gs pos="50000">
                <a:srgbClr val="F67B28"/>
              </a:gs>
              <a:gs pos="100000">
                <a:srgbClr val="E56B17"/>
              </a:gs>
            </a:gsLst>
            <a:lin ang="5400000"/>
          </a:gradFill>
          <a:ln>
            <a:noFill/>
          </a:ln>
          <a:effectLst>
            <a:outerShdw dist="19050" dir="5400000" algn="ctr" rotWithShape="0">
              <a:srgbClr val="000000">
                <a:alpha val="62000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rgbClr val="FFFFFF"/>
                </a:solidFill>
              </a:rPr>
              <a:t>针对来源数据库、学科等对结果分组浏览</a:t>
            </a:r>
            <a:endParaRPr lang="en-US" sz="2000" kern="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rgbClr val="FFFFFF"/>
                </a:solidFill>
              </a:rPr>
              <a:t>实现细化研究结果的目的</a:t>
            </a:r>
            <a:endParaRPr lang="en-US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7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ldLvl="0" animBg="1"/>
      <p:bldP spid="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422510"/>
            <a:ext cx="8717280" cy="5676265"/>
          </a:xfrm>
          <a:prstGeom prst="rect">
            <a:avLst/>
          </a:prstGeom>
        </p:spPr>
      </p:pic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847850" y="3368784"/>
            <a:ext cx="2639402" cy="456712"/>
          </a:xfrm>
          <a:prstGeom prst="rect">
            <a:avLst/>
          </a:prstGeom>
          <a:noFill/>
          <a:ln w="25400" cmpd="sng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 kern="0">
              <a:latin typeface="Times New Roman" panose="02020603050405020304" pitchFamily="18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文献筛选</a:t>
            </a:r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排序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3349525" y="2464362"/>
            <a:ext cx="5314276" cy="707886"/>
          </a:xfrm>
          <a:prstGeom prst="rect">
            <a:avLst/>
          </a:prstGeom>
          <a:gradFill rotWithShape="1">
            <a:gsLst>
              <a:gs pos="0">
                <a:srgbClr val="F18C55"/>
              </a:gs>
              <a:gs pos="50000">
                <a:srgbClr val="F67B28"/>
              </a:gs>
              <a:gs pos="100000">
                <a:srgbClr val="E56B17"/>
              </a:gs>
            </a:gsLst>
            <a:lin ang="5400000"/>
          </a:gradFill>
          <a:ln>
            <a:noFill/>
          </a:ln>
          <a:effectLst>
            <a:outerShdw dist="19050" dir="5400000" algn="ctr" rotWithShape="0">
              <a:srgbClr val="000000">
                <a:alpha val="62000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rgbClr val="FFFFFF"/>
                </a:solidFill>
              </a:rPr>
              <a:t>四种排序方式，默认排序是综合时间、被引、</a:t>
            </a:r>
            <a:endParaRPr lang="en-US" sz="2000" kern="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rgbClr val="FFFFFF"/>
                </a:solidFill>
              </a:rPr>
              <a:t>下载、影响因子等最优的排序方式</a:t>
            </a:r>
          </a:p>
        </p:txBody>
      </p:sp>
    </p:spTree>
    <p:extLst>
      <p:ext uri="{BB962C8B-B14F-4D97-AF65-F5344CB8AC3E}">
        <p14:creationId xmlns:p14="http://schemas.microsoft.com/office/powerpoint/2010/main" val="33337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123" y="1265494"/>
            <a:ext cx="8777014" cy="4729447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7840663" y="4023243"/>
            <a:ext cx="370740" cy="293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1600"/>
              </a:spcBef>
              <a:buClr>
                <a:srgbClr val="007F85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006196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zh-CN" altLang="en-US" sz="1800" kern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线形标注 1 5"/>
          <p:cNvSpPr/>
          <p:nvPr/>
        </p:nvSpPr>
        <p:spPr bwMode="auto">
          <a:xfrm>
            <a:off x="5269826" y="4169755"/>
            <a:ext cx="1800225" cy="968375"/>
          </a:xfrm>
          <a:prstGeom prst="borderCallout1">
            <a:avLst>
              <a:gd name="adj1" fmla="val 11796"/>
              <a:gd name="adj2" fmla="val 104231"/>
              <a:gd name="adj3" fmla="val -1968"/>
              <a:gd name="adj4" fmla="val 139472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1600"/>
              </a:spcBef>
              <a:buClr>
                <a:srgbClr val="007F85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006196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zh-CN" altLang="en-US" b="1" ker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选中所查阅文献，点击图标实现在线浏览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92124" y="3923515"/>
            <a:ext cx="2707089" cy="39275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1600"/>
              </a:spcBef>
              <a:buClr>
                <a:srgbClr val="007F85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006196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zh-CN" altLang="en-US" sz="1800" kern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6191" y="279677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kern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三、浏览下载文献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37671" y="89616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kern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在线阅读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 阅读和下载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</p:spTree>
    <p:extLst>
      <p:ext uri="{BB962C8B-B14F-4D97-AF65-F5344CB8AC3E}">
        <p14:creationId xmlns:p14="http://schemas.microsoft.com/office/powerpoint/2010/main" val="27427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3" grpId="1" bldLvl="0" autoUpdateAnimBg="0"/>
      <p:bldP spid="3" grpId="2" bldLvl="0" autoUpdateAnimBg="0"/>
      <p:bldP spid="3" grpId="3" bldLvl="0" autoUpdateAnimBg="0"/>
      <p:bldP spid="3" grpId="4" bldLvl="0" autoUpdateAnimBg="0"/>
      <p:bldP spid="3" grpId="5" bldLvl="0" autoUpdateAnimBg="0"/>
      <p:bldP spid="3" grpId="6" bldLvl="0" animBg="1" autoUpdateAnimBg="0"/>
      <p:bldP spid="4" grpId="0" bldLvl="0" autoUpdateAnimBg="0"/>
      <p:bldP spid="4" grpId="1" bldLvl="0" autoUpdateAnimBg="0"/>
      <p:bldP spid="4" grpId="2" bldLvl="0" autoUpdateAnimBg="0"/>
      <p:bldP spid="4" grpId="3" bldLvl="0" autoUpdateAnimBg="0"/>
      <p:bldP spid="4" grpId="4" bldLvl="0" autoUpdateAnimBg="0"/>
      <p:bldP spid="4" grpId="5" bldLvl="0" autoUpdateAnimBg="0"/>
      <p:bldP spid="4" grpId="6" bldLvl="0" animBg="1" autoUpdateAnimBg="0"/>
      <p:bldP spid="5" grpId="0" bldLvl="0" autoUpdateAnimBg="0"/>
      <p:bldP spid="5" grpId="1" bldLvl="0" autoUpdateAnimBg="0"/>
      <p:bldP spid="5" grpId="2" bldLvl="0" autoUpdateAnimBg="0"/>
      <p:bldP spid="5" grpId="3" bldLvl="0" autoUpdateAnimBg="0"/>
      <p:bldP spid="5" grpId="4" bldLvl="0" autoUpdateAnimBg="0"/>
      <p:bldP spid="5" grpId="5" bldLvl="0" autoUpdateAnimBg="0"/>
      <p:bldP spid="5" grpId="6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86459"/>
            <a:ext cx="9155578" cy="5486044"/>
          </a:xfrm>
          <a:prstGeom prst="rect">
            <a:avLst/>
          </a:prstGeom>
        </p:spPr>
      </p:pic>
      <p:sp>
        <p:nvSpPr>
          <p:cNvPr id="3" name="圆角矩形 5"/>
          <p:cNvSpPr>
            <a:spLocks noChangeArrowheads="1"/>
          </p:cNvSpPr>
          <p:nvPr/>
        </p:nvSpPr>
        <p:spPr bwMode="auto">
          <a:xfrm>
            <a:off x="6101789" y="4204340"/>
            <a:ext cx="3784384" cy="1223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66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ts val="1600"/>
              </a:spcBef>
              <a:buClr>
                <a:srgbClr val="007F85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006196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None/>
            </a:pPr>
            <a:r>
              <a:rPr lang="zh-CN" altLang="en-US" sz="1800" b="1" ker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实现对原版全文的在线浏览，支持</a:t>
            </a:r>
          </a:p>
          <a:p>
            <a:pPr algn="l">
              <a:spcBef>
                <a:spcPct val="0"/>
              </a:spcBef>
              <a:buClrTx/>
              <a:buSzTx/>
              <a:buNone/>
            </a:pPr>
            <a:r>
              <a:rPr lang="zh-CN" altLang="en-US" sz="1800" b="1" ker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多平台、多浏览器，无需安装</a:t>
            </a:r>
            <a:r>
              <a:rPr lang="en-US" altLang="zh-CN" sz="1800" b="1" ker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CAJ</a:t>
            </a:r>
          </a:p>
          <a:p>
            <a:pPr algn="l">
              <a:spcBef>
                <a:spcPct val="0"/>
              </a:spcBef>
              <a:buClrTx/>
              <a:buSzTx/>
              <a:buNone/>
            </a:pPr>
            <a:r>
              <a:rPr lang="zh-CN" altLang="en-US" sz="1800" b="1" ker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浏览器，减少学习成本。</a:t>
            </a:r>
          </a:p>
        </p:txBody>
      </p:sp>
      <p:sp>
        <p:nvSpPr>
          <p:cNvPr id="4" name="线形标注 1 5"/>
          <p:cNvSpPr/>
          <p:nvPr/>
        </p:nvSpPr>
        <p:spPr bwMode="auto">
          <a:xfrm>
            <a:off x="3627773" y="3111585"/>
            <a:ext cx="2101850" cy="688975"/>
          </a:xfrm>
          <a:prstGeom prst="borderCallout1">
            <a:avLst>
              <a:gd name="adj1" fmla="val 16588"/>
              <a:gd name="adj2" fmla="val -3630"/>
              <a:gd name="adj3" fmla="val 98343"/>
              <a:gd name="adj4" fmla="val -34037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1600"/>
              </a:spcBef>
              <a:buClr>
                <a:srgbClr val="007F85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006196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zh-CN" altLang="en-US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呈现期刊/文章目录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26191" y="279677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kern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三、浏览下载文献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37671" y="89616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kern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在线阅读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 阅读和下载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</p:spTree>
    <p:extLst>
      <p:ext uri="{BB962C8B-B14F-4D97-AF65-F5344CB8AC3E}">
        <p14:creationId xmlns:p14="http://schemas.microsoft.com/office/powerpoint/2010/main" val="12400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040" y="1358757"/>
            <a:ext cx="8880642" cy="4842380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284791" y="4097527"/>
            <a:ext cx="229738" cy="27710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1600"/>
              </a:spcBef>
              <a:buClr>
                <a:srgbClr val="007F85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006196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zh-CN" altLang="en-US" sz="1800" kern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14530" y="4499715"/>
            <a:ext cx="295465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</a:rPr>
              <a:t>方法一：直接点击下载按钮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114564" y="4097527"/>
            <a:ext cx="1469408" cy="27710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1600"/>
              </a:spcBef>
              <a:buClr>
                <a:srgbClr val="007F85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006196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zh-CN" altLang="en-US" sz="1800" kern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07741" y="4679545"/>
            <a:ext cx="385119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</a:rPr>
              <a:t>方法二：点击文献题目，进入</a:t>
            </a:r>
            <a:endParaRPr lang="en-US" altLang="zh-CN" kern="0" dirty="0">
              <a:solidFill>
                <a:schemeClr val="bg1"/>
              </a:solidFill>
            </a:endParaRPr>
          </a:p>
          <a:p>
            <a:r>
              <a:rPr lang="zh-CN" altLang="en-US" kern="0" dirty="0">
                <a:solidFill>
                  <a:schemeClr val="bg1"/>
                </a:solidFill>
              </a:rPr>
              <a:t>文献知网节页面，发现更多有用文献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26191" y="279677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kern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三、浏览下载文献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37671" y="89616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kern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在线阅读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 阅读和下载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</p:spTree>
    <p:extLst>
      <p:ext uri="{BB962C8B-B14F-4D97-AF65-F5344CB8AC3E}">
        <p14:creationId xmlns:p14="http://schemas.microsoft.com/office/powerpoint/2010/main" val="40352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4" grpId="1" bldLvl="0" autoUpdateAnimBg="0"/>
      <p:bldP spid="4" grpId="2" bldLvl="0" autoUpdateAnimBg="0"/>
      <p:bldP spid="4" grpId="3" bldLvl="0" autoUpdateAnimBg="0"/>
      <p:bldP spid="4" grpId="4" bldLvl="0" autoUpdateAnimBg="0"/>
      <p:bldP spid="4" grpId="5" bldLvl="0" autoUpdateAnimBg="0"/>
      <p:bldP spid="4" grpId="6" animBg="1"/>
      <p:bldP spid="5" grpId="0" animBg="1"/>
      <p:bldP spid="6" grpId="0" bldLvl="0" autoUpdateAnimBg="0"/>
      <p:bldP spid="6" grpId="1" bldLvl="0" autoUpdateAnimBg="0"/>
      <p:bldP spid="6" grpId="2" bldLvl="0" autoUpdateAnimBg="0"/>
      <p:bldP spid="6" grpId="3" bldLvl="0" autoUpdateAnimBg="0"/>
      <p:bldP spid="6" grpId="4" bldLvl="0" autoUpdateAnimBg="0"/>
      <p:bldP spid="6" grpId="5" bldLvl="0" autoUpdateAnimBg="0"/>
      <p:bldP spid="6" grpId="6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1631653"/>
            <a:ext cx="6337300" cy="4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/>
            <a:r>
              <a:rPr lang="zh-CN" altLang="en-US" sz="2000" b="1" dirty="0"/>
              <a:t>通过知网节了解更多详细信息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56" y="2248042"/>
            <a:ext cx="9089044" cy="4388964"/>
          </a:xfrm>
          <a:prstGeom prst="rect">
            <a:avLst/>
          </a:prstGeom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78956" y="3152680"/>
            <a:ext cx="1296172" cy="3999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1600"/>
              </a:spcBef>
              <a:buClr>
                <a:srgbClr val="007F85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006196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zh-CN" altLang="en-US" sz="1800" kern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011716" y="3152680"/>
            <a:ext cx="1138877" cy="3999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1600"/>
              </a:spcBef>
              <a:buClr>
                <a:srgbClr val="007F85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006196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zh-CN" altLang="en-US" sz="1800" kern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5207" y="2248042"/>
            <a:ext cx="318548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</a:rPr>
              <a:t>文献格式和阅读器一定要对应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26191" y="279677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kern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三、浏览下载文献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37671" y="89616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kern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在线阅读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 阅读和下载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</p:spTree>
    <p:extLst>
      <p:ext uri="{BB962C8B-B14F-4D97-AF65-F5344CB8AC3E}">
        <p14:creationId xmlns:p14="http://schemas.microsoft.com/office/powerpoint/2010/main" val="14869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6" grpId="1" bldLvl="0" autoUpdateAnimBg="0"/>
      <p:bldP spid="6" grpId="2" bldLvl="0" autoUpdateAnimBg="0"/>
      <p:bldP spid="6" grpId="3" bldLvl="0" autoUpdateAnimBg="0"/>
      <p:bldP spid="6" grpId="4" bldLvl="0" autoUpdateAnimBg="0"/>
      <p:bldP spid="6" grpId="5" bldLvl="0" autoUpdateAnimBg="0"/>
      <p:bldP spid="6" grpId="6" bldLvl="0" animBg="1" autoUpdateAnimBg="0"/>
      <p:bldP spid="7" grpId="0" bldLvl="0" autoUpdateAnimBg="0"/>
      <p:bldP spid="7" grpId="1" bldLvl="0" autoUpdateAnimBg="0"/>
      <p:bldP spid="7" grpId="2" bldLvl="0" autoUpdateAnimBg="0"/>
      <p:bldP spid="7" grpId="3" bldLvl="0" autoUpdateAnimBg="0"/>
      <p:bldP spid="7" grpId="4" bldLvl="0" autoUpdateAnimBg="0"/>
      <p:bldP spid="7" grpId="5" bldLvl="0" autoUpdateAnimBg="0"/>
      <p:bldP spid="7" grpId="6" bldLvl="0" animBg="1" autoUpdateAnimBg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08166"/>
            <a:ext cx="9018929" cy="5141225"/>
          </a:xfrm>
          <a:prstGeom prst="rect">
            <a:avLst/>
          </a:prstGeom>
        </p:spPr>
      </p:pic>
      <p:sp>
        <p:nvSpPr>
          <p:cNvPr id="4" name="矩形标注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49115" y="2021362"/>
            <a:ext cx="3641725" cy="562970"/>
          </a:xfrm>
          <a:prstGeom prst="wedgeRectCallout">
            <a:avLst>
              <a:gd name="adj1" fmla="val -14607"/>
              <a:gd name="adj2" fmla="val -125985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参考文献反应一篇文章的研习脉络</a:t>
            </a:r>
            <a:endParaRPr lang="zh-CN" altLang="en-US" sz="2800" kern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标注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22413" y="1940517"/>
            <a:ext cx="2990745" cy="1300756"/>
          </a:xfrm>
          <a:prstGeom prst="wedgeRectCallout">
            <a:avLst>
              <a:gd name="adj1" fmla="val -34612"/>
              <a:gd name="adj2" fmla="val -76034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zh-CN" altLang="en-US" sz="1600" kern="0" dirty="0">
                <a:solidFill>
                  <a:srgbClr val="FF3300"/>
                </a:solidFill>
                <a:latin typeface="Verdana" panose="020B0604030504040204" pitchFamily="34" charset="0"/>
                <a:ea typeface="宋体" panose="02010600030101010101" pitchFamily="2" charset="-122"/>
                <a:sym typeface="Verdana" panose="020B0604030504040204" pitchFamily="34" charset="0"/>
              </a:rPr>
              <a:t>引证文献反映哪些技术及应用采取了该篇文献的研究成果，调研不同应用之间的研究空白点，跟进最新进展</a:t>
            </a:r>
            <a:endParaRPr lang="zh-CN" altLang="en-US" sz="1600" kern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1" y="2847017"/>
            <a:ext cx="4112069" cy="278320"/>
          </a:xfrm>
          <a:prstGeom prst="rect">
            <a:avLst/>
          </a:prstGeom>
          <a:noFill/>
          <a:ln w="25400" cmpd="sng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800" kern="0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499851"/>
            <a:ext cx="8849454" cy="3765040"/>
          </a:xfrm>
          <a:prstGeom prst="rect">
            <a:avLst/>
          </a:prstGeom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605888" y="4450981"/>
            <a:ext cx="4585646" cy="325735"/>
          </a:xfrm>
          <a:prstGeom prst="rect">
            <a:avLst/>
          </a:prstGeom>
          <a:noFill/>
          <a:ln w="25400" cmpd="sng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800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6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7" grpId="0" bldLvl="0" animBg="1" autoUpdateAnimBg="0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987" name="Text Box 10"/>
          <p:cNvSpPr txBox="1">
            <a:spLocks noChangeArrowheads="1"/>
          </p:cNvSpPr>
          <p:nvPr/>
        </p:nvSpPr>
        <p:spPr bwMode="gray">
          <a:xfrm>
            <a:off x="2029070" y="886768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文献检索</a:t>
            </a:r>
          </a:p>
        </p:txBody>
      </p:sp>
      <p:pic>
        <p:nvPicPr>
          <p:cNvPr id="41988" name="Picture 10" descr="C:\Documents and Settings\Administrator\Application Data\Tencent\Users\413055405\QQ\WinTemp\RichOle\1F`HC7{~A$CUMYRXR{U]7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9" y="1524000"/>
            <a:ext cx="82010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12"/>
          <p:cNvSpPr>
            <a:spLocks noChangeArrowheads="1"/>
          </p:cNvSpPr>
          <p:nvPr/>
        </p:nvSpPr>
        <p:spPr bwMode="gray">
          <a:xfrm>
            <a:off x="4038600" y="2057400"/>
            <a:ext cx="1565031" cy="31115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kern="0">
              <a:ea typeface="宋体" panose="02010600030101010101" pitchFamily="2" charset="-122"/>
            </a:endParaRPr>
          </a:p>
        </p:txBody>
      </p:sp>
      <p:sp>
        <p:nvSpPr>
          <p:cNvPr id="41993" name="Rectangle 12"/>
          <p:cNvSpPr>
            <a:spLocks noChangeArrowheads="1"/>
          </p:cNvSpPr>
          <p:nvPr/>
        </p:nvSpPr>
        <p:spPr bwMode="gray">
          <a:xfrm>
            <a:off x="7815776" y="2049682"/>
            <a:ext cx="446650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kern="0">
              <a:ea typeface="宋体" panose="02010600030101010101" pitchFamily="2" charset="-122"/>
            </a:endParaRPr>
          </a:p>
        </p:txBody>
      </p:sp>
      <p:grpSp>
        <p:nvGrpSpPr>
          <p:cNvPr id="41994" name="Group 3"/>
          <p:cNvGrpSpPr/>
          <p:nvPr/>
        </p:nvGrpSpPr>
        <p:grpSpPr bwMode="auto">
          <a:xfrm>
            <a:off x="1816101" y="36514"/>
            <a:ext cx="7845425" cy="801687"/>
            <a:chOff x="76" y="18"/>
            <a:chExt cx="4269" cy="393"/>
          </a:xfrm>
        </p:grpSpPr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76" y="328"/>
              <a:ext cx="4269" cy="83"/>
            </a:xfrm>
            <a:custGeom>
              <a:avLst/>
              <a:gdLst>
                <a:gd name="G0" fmla="+- 263 0 0"/>
                <a:gd name="G1" fmla="+- 21600 0 263"/>
                <a:gd name="G2" fmla="*/ 263 1 2"/>
                <a:gd name="G3" fmla="+- 21600 0 G2"/>
                <a:gd name="G4" fmla="+/ 263 21600 2"/>
                <a:gd name="G5" fmla="+/ G1 0 2"/>
                <a:gd name="G6" fmla="*/ 21600 21600 263"/>
                <a:gd name="G7" fmla="*/ G6 1 2"/>
                <a:gd name="G8" fmla="+- 21600 0 G7"/>
                <a:gd name="G9" fmla="*/ 21600 1 2"/>
                <a:gd name="G10" fmla="+- 263 0 G9"/>
                <a:gd name="G11" fmla="?: G10 G8 0"/>
                <a:gd name="G12" fmla="?: G10 G7 21600"/>
                <a:gd name="T0" fmla="*/ 21468 w 21600"/>
                <a:gd name="T1" fmla="*/ 10800 h 21600"/>
                <a:gd name="T2" fmla="*/ 10800 w 21600"/>
                <a:gd name="T3" fmla="*/ 21600 h 21600"/>
                <a:gd name="T4" fmla="*/ 132 w 21600"/>
                <a:gd name="T5" fmla="*/ 10800 h 21600"/>
                <a:gd name="T6" fmla="*/ 10800 w 21600"/>
                <a:gd name="T7" fmla="*/ 0 h 21600"/>
                <a:gd name="T8" fmla="*/ 1932 w 21600"/>
                <a:gd name="T9" fmla="*/ 1932 h 21600"/>
                <a:gd name="T10" fmla="*/ 19668 w 21600"/>
                <a:gd name="T11" fmla="*/ 196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63" y="21600"/>
                  </a:lnTo>
                  <a:lnTo>
                    <a:pt x="2133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b="1" i="1" kern="0">
                <a:solidFill>
                  <a:srgbClr val="000000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>
              <a:off x="99" y="18"/>
              <a:ext cx="4224" cy="56"/>
            </a:xfrm>
            <a:prstGeom prst="roundRect">
              <a:avLst>
                <a:gd name="adj" fmla="val 11273"/>
              </a:avLst>
            </a:pr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b="1" i="1" kern="0">
                <a:solidFill>
                  <a:srgbClr val="000000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</p:spTree>
    <p:extLst>
      <p:ext uri="{BB962C8B-B14F-4D97-AF65-F5344CB8AC3E}">
        <p14:creationId xmlns:p14="http://schemas.microsoft.com/office/powerpoint/2010/main" val="1734922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897" y="509659"/>
            <a:ext cx="8859103" cy="6164729"/>
          </a:xfrm>
          <a:prstGeom prst="rect">
            <a:avLst/>
          </a:prstGeom>
        </p:spPr>
      </p:pic>
      <p:sp>
        <p:nvSpPr>
          <p:cNvPr id="33797" name="矩形 6"/>
          <p:cNvSpPr>
            <a:spLocks noChangeArrowheads="1"/>
          </p:cNvSpPr>
          <p:nvPr/>
        </p:nvSpPr>
        <p:spPr bwMode="auto">
          <a:xfrm>
            <a:off x="1836189" y="496011"/>
            <a:ext cx="3357563" cy="285750"/>
          </a:xfrm>
          <a:prstGeom prst="rect">
            <a:avLst/>
          </a:prstGeom>
          <a:noFill/>
          <a:ln w="25400" cmpd="sng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800" kern="0">
              <a:solidFill>
                <a:srgbClr val="FFFFFF"/>
              </a:solidFill>
            </a:endParaRPr>
          </a:p>
        </p:txBody>
      </p:sp>
      <p:sp>
        <p:nvSpPr>
          <p:cNvPr id="33798" name="矩形 7"/>
          <p:cNvSpPr>
            <a:spLocks noChangeArrowheads="1"/>
          </p:cNvSpPr>
          <p:nvPr/>
        </p:nvSpPr>
        <p:spPr bwMode="auto">
          <a:xfrm>
            <a:off x="1836189" y="4038245"/>
            <a:ext cx="6798295" cy="356334"/>
          </a:xfrm>
          <a:prstGeom prst="rect">
            <a:avLst/>
          </a:prstGeom>
          <a:noFill/>
          <a:ln w="25400" cmpd="sng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800" kern="0">
              <a:solidFill>
                <a:srgbClr val="FFFFFF"/>
              </a:solidFill>
            </a:endParaRPr>
          </a:p>
        </p:txBody>
      </p:sp>
      <p:sp>
        <p:nvSpPr>
          <p:cNvPr id="7" name="矩形 11"/>
          <p:cNvSpPr>
            <a:spLocks noChangeArrowheads="1"/>
          </p:cNvSpPr>
          <p:nvPr/>
        </p:nvSpPr>
        <p:spPr bwMode="auto">
          <a:xfrm>
            <a:off x="6238448" y="2147037"/>
            <a:ext cx="3965575" cy="1002017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</a:ln>
        </p:spPr>
        <p:txBody>
          <a:bodyPr lIns="77925" tIns="38963" rIns="77925" bIns="3896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chemeClr val="bg1"/>
                </a:solidFill>
                <a:ea typeface="宋体" panose="02010600030101010101" pitchFamily="2" charset="-122"/>
                <a:sym typeface="宋体" panose="02010600030101010101" pitchFamily="2" charset="-122"/>
              </a:rPr>
              <a:t>知网节中自动推送与检索主题相关的文献。包括：相关作者文献、相关机构文献等</a:t>
            </a:r>
            <a:endParaRPr lang="zh-CN" altLang="en-US" sz="2000" kern="0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9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152650" y="2627497"/>
            <a:ext cx="7886700" cy="4351338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410656"/>
            <a:ext cx="9058657" cy="5368758"/>
          </a:xfrm>
          <a:prstGeom prst="rect">
            <a:avLst/>
          </a:prstGeom>
        </p:spPr>
      </p:pic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3449392" y="1451601"/>
            <a:ext cx="5949367" cy="38750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zh-CN" altLang="en-US" sz="1620" ker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圆角矩形标注 4"/>
          <p:cNvSpPr>
            <a:spLocks noChangeArrowheads="1"/>
          </p:cNvSpPr>
          <p:nvPr/>
        </p:nvSpPr>
        <p:spPr bwMode="auto">
          <a:xfrm>
            <a:off x="5266411" y="2536000"/>
            <a:ext cx="5316246" cy="1372672"/>
          </a:xfrm>
          <a:custGeom>
            <a:avLst/>
            <a:gdLst>
              <a:gd name="T0" fmla="*/ 0 w 5009882"/>
              <a:gd name="T1" fmla="*/ 762643 h 1522625"/>
              <a:gd name="T2" fmla="*/ 459696 w 5009882"/>
              <a:gd name="T3" fmla="*/ 610246 h 1522625"/>
              <a:gd name="T4" fmla="*/ 2539167 w 5009882"/>
              <a:gd name="T5" fmla="*/ 610246 h 1522625"/>
              <a:gd name="T6" fmla="*/ 659268 w 5009882"/>
              <a:gd name="T7" fmla="*/ 0 h 1522625"/>
              <a:gd name="T8" fmla="*/ 6347929 w 5009882"/>
              <a:gd name="T9" fmla="*/ 610246 h 1522625"/>
              <a:gd name="T10" fmla="*/ 14775330 w 5009882"/>
              <a:gd name="T11" fmla="*/ 610246 h 1522625"/>
              <a:gd name="T12" fmla="*/ 15235027 w 5009882"/>
              <a:gd name="T13" fmla="*/ 762643 h 1522625"/>
              <a:gd name="T14" fmla="*/ 15235027 w 5009882"/>
              <a:gd name="T15" fmla="*/ 1143629 h 1522625"/>
              <a:gd name="T16" fmla="*/ 15235027 w 5009882"/>
              <a:gd name="T17" fmla="*/ 1143629 h 1522625"/>
              <a:gd name="T18" fmla="*/ 15235027 w 5009882"/>
              <a:gd name="T19" fmla="*/ 1372223 h 1522625"/>
              <a:gd name="T20" fmla="*/ 15235027 w 5009882"/>
              <a:gd name="T21" fmla="*/ 1372220 h 1522625"/>
              <a:gd name="T22" fmla="*/ 14775330 w 5009882"/>
              <a:gd name="T23" fmla="*/ 1524620 h 1522625"/>
              <a:gd name="T24" fmla="*/ 6347929 w 5009882"/>
              <a:gd name="T25" fmla="*/ 1524620 h 1522625"/>
              <a:gd name="T26" fmla="*/ 4639421 w 5009882"/>
              <a:gd name="T27" fmla="*/ 1535044 h 1522625"/>
              <a:gd name="T28" fmla="*/ 2539167 w 5009882"/>
              <a:gd name="T29" fmla="*/ 1524620 h 1522625"/>
              <a:gd name="T30" fmla="*/ 459696 w 5009882"/>
              <a:gd name="T31" fmla="*/ 1524620 h 1522625"/>
              <a:gd name="T32" fmla="*/ 0 w 5009882"/>
              <a:gd name="T33" fmla="*/ 1372220 h 1522625"/>
              <a:gd name="T34" fmla="*/ 0 w 5009882"/>
              <a:gd name="T35" fmla="*/ 1372223 h 1522625"/>
              <a:gd name="T36" fmla="*/ 0 w 5009882"/>
              <a:gd name="T37" fmla="*/ 1143629 h 1522625"/>
              <a:gd name="T38" fmla="*/ 0 w 5009882"/>
              <a:gd name="T39" fmla="*/ 1143629 h 1522625"/>
              <a:gd name="T40" fmla="*/ 0 w 5009882"/>
              <a:gd name="T41" fmla="*/ 762643 h 15226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009882"/>
              <a:gd name="T64" fmla="*/ 0 h 1522625"/>
              <a:gd name="T65" fmla="*/ 5009882 w 5009882"/>
              <a:gd name="T66" fmla="*/ 1522625 h 15226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009882" h="1522625">
                <a:moveTo>
                  <a:pt x="0" y="756473"/>
                </a:moveTo>
                <a:cubicBezTo>
                  <a:pt x="0" y="672986"/>
                  <a:pt x="67679" y="605307"/>
                  <a:pt x="151166" y="605307"/>
                </a:cubicBezTo>
                <a:lnTo>
                  <a:pt x="834980" y="605307"/>
                </a:lnTo>
                <a:lnTo>
                  <a:pt x="216794" y="0"/>
                </a:lnTo>
                <a:lnTo>
                  <a:pt x="2087451" y="605307"/>
                </a:lnTo>
                <a:lnTo>
                  <a:pt x="4858716" y="605307"/>
                </a:lnTo>
                <a:cubicBezTo>
                  <a:pt x="4942203" y="605307"/>
                  <a:pt x="5009882" y="672986"/>
                  <a:pt x="5009882" y="756473"/>
                </a:cubicBezTo>
                <a:lnTo>
                  <a:pt x="5009882" y="1134377"/>
                </a:lnTo>
                <a:lnTo>
                  <a:pt x="5009882" y="1361121"/>
                </a:lnTo>
                <a:lnTo>
                  <a:pt x="5009882" y="1361118"/>
                </a:lnTo>
                <a:cubicBezTo>
                  <a:pt x="5009882" y="1444605"/>
                  <a:pt x="4942203" y="1512284"/>
                  <a:pt x="4858716" y="1512284"/>
                </a:cubicBezTo>
                <a:lnTo>
                  <a:pt x="2087451" y="1512284"/>
                </a:lnTo>
                <a:lnTo>
                  <a:pt x="1525626" y="1522625"/>
                </a:lnTo>
                <a:lnTo>
                  <a:pt x="834980" y="1512284"/>
                </a:lnTo>
                <a:lnTo>
                  <a:pt x="151166" y="1512284"/>
                </a:lnTo>
                <a:cubicBezTo>
                  <a:pt x="67679" y="1512284"/>
                  <a:pt x="0" y="1444605"/>
                  <a:pt x="0" y="1361118"/>
                </a:cubicBezTo>
                <a:lnTo>
                  <a:pt x="0" y="1361121"/>
                </a:lnTo>
                <a:lnTo>
                  <a:pt x="0" y="1134377"/>
                </a:lnTo>
                <a:lnTo>
                  <a:pt x="0" y="756473"/>
                </a:lnTo>
                <a:close/>
              </a:path>
            </a:pathLst>
          </a:custGeom>
          <a:gradFill rotWithShape="1">
            <a:gsLst>
              <a:gs pos="0">
                <a:srgbClr val="F18C55"/>
              </a:gs>
              <a:gs pos="50000">
                <a:srgbClr val="F67B28"/>
              </a:gs>
              <a:gs pos="100000">
                <a:srgbClr val="E56B17"/>
              </a:gs>
            </a:gsLst>
            <a:lin ang="5400000"/>
          </a:gradFill>
          <a:ln>
            <a:noFill/>
          </a:ln>
          <a:effectLst>
            <a:outerShdw dist="19050" dir="5400000" algn="ctr" rotWithShape="0">
              <a:srgbClr val="000000">
                <a:alpha val="62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zh-CN" sz="1620" kern="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buNone/>
            </a:pPr>
            <a:endParaRPr lang="en-US" altLang="zh-CN" sz="1620" kern="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zh-CN" altLang="en-US" sz="1800" kern="0" dirty="0">
                <a:solidFill>
                  <a:srgbClr val="FFFFFF"/>
                </a:solidFill>
                <a:ea typeface="宋体" panose="02010600030101010101" pitchFamily="2" charset="-122"/>
              </a:rPr>
              <a:t>将常用资源汇集，实现方便快捷查找文献的目的；</a:t>
            </a:r>
          </a:p>
          <a:p>
            <a:pPr algn="ctr">
              <a:spcBef>
                <a:spcPct val="0"/>
              </a:spcBef>
              <a:buNone/>
            </a:pPr>
            <a:r>
              <a:rPr lang="zh-CN" altLang="en-US" sz="1800" kern="0" dirty="0">
                <a:solidFill>
                  <a:srgbClr val="FFFFFF"/>
                </a:solidFill>
                <a:ea typeface="宋体" panose="02010600030101010101" pitchFamily="2" charset="-122"/>
              </a:rPr>
              <a:t>通过标签页的切换，跳转各个数据库检索；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gray">
          <a:xfrm>
            <a:off x="2029070" y="886768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文献检索</a:t>
            </a:r>
          </a:p>
        </p:txBody>
      </p:sp>
      <p:grpSp>
        <p:nvGrpSpPr>
          <p:cNvPr id="10" name="Group 3"/>
          <p:cNvGrpSpPr/>
          <p:nvPr/>
        </p:nvGrpSpPr>
        <p:grpSpPr bwMode="auto">
          <a:xfrm>
            <a:off x="1816101" y="36514"/>
            <a:ext cx="7845425" cy="801687"/>
            <a:chOff x="76" y="18"/>
            <a:chExt cx="4269" cy="393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76" y="328"/>
              <a:ext cx="4269" cy="83"/>
            </a:xfrm>
            <a:custGeom>
              <a:avLst/>
              <a:gdLst>
                <a:gd name="G0" fmla="+- 263 0 0"/>
                <a:gd name="G1" fmla="+- 21600 0 263"/>
                <a:gd name="G2" fmla="*/ 263 1 2"/>
                <a:gd name="G3" fmla="+- 21600 0 G2"/>
                <a:gd name="G4" fmla="+/ 263 21600 2"/>
                <a:gd name="G5" fmla="+/ G1 0 2"/>
                <a:gd name="G6" fmla="*/ 21600 21600 263"/>
                <a:gd name="G7" fmla="*/ G6 1 2"/>
                <a:gd name="G8" fmla="+- 21600 0 G7"/>
                <a:gd name="G9" fmla="*/ 21600 1 2"/>
                <a:gd name="G10" fmla="+- 263 0 G9"/>
                <a:gd name="G11" fmla="?: G10 G8 0"/>
                <a:gd name="G12" fmla="?: G10 G7 21600"/>
                <a:gd name="T0" fmla="*/ 21468 w 21600"/>
                <a:gd name="T1" fmla="*/ 10800 h 21600"/>
                <a:gd name="T2" fmla="*/ 10800 w 21600"/>
                <a:gd name="T3" fmla="*/ 21600 h 21600"/>
                <a:gd name="T4" fmla="*/ 132 w 21600"/>
                <a:gd name="T5" fmla="*/ 10800 h 21600"/>
                <a:gd name="T6" fmla="*/ 10800 w 21600"/>
                <a:gd name="T7" fmla="*/ 0 h 21600"/>
                <a:gd name="T8" fmla="*/ 1932 w 21600"/>
                <a:gd name="T9" fmla="*/ 1932 h 21600"/>
                <a:gd name="T10" fmla="*/ 19668 w 21600"/>
                <a:gd name="T11" fmla="*/ 196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63" y="21600"/>
                  </a:lnTo>
                  <a:lnTo>
                    <a:pt x="2133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b="1" i="1" kern="0">
                <a:solidFill>
                  <a:srgbClr val="000000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99" y="18"/>
              <a:ext cx="4224" cy="56"/>
            </a:xfrm>
            <a:prstGeom prst="roundRect">
              <a:avLst>
                <a:gd name="adj" fmla="val 11273"/>
              </a:avLst>
            </a:pr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b="1" i="1" kern="0">
                <a:solidFill>
                  <a:srgbClr val="000000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</p:spTree>
    <p:extLst>
      <p:ext uri="{BB962C8B-B14F-4D97-AF65-F5344CB8AC3E}">
        <p14:creationId xmlns:p14="http://schemas.microsoft.com/office/powerpoint/2010/main" val="22802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1645296"/>
            <a:ext cx="7886700" cy="132556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53" y="1935760"/>
            <a:ext cx="8922723" cy="4871754"/>
          </a:xfrm>
          <a:prstGeom prst="rect">
            <a:avLst/>
          </a:prstGeom>
        </p:spPr>
      </p:pic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4554861" y="2361761"/>
            <a:ext cx="3492770" cy="40601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zh-CN" altLang="en-US" sz="1620" ker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33010" y="1710568"/>
            <a:ext cx="3262432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CN" altLang="en-US" sz="1600" kern="0" dirty="0">
                <a:solidFill>
                  <a:schemeClr val="bg1"/>
                </a:solidFill>
              </a:rPr>
              <a:t>期刊、博硕士、会议、报纸、年鉴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文献检索</a:t>
            </a:r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--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一框式检索</a:t>
            </a:r>
          </a:p>
        </p:txBody>
      </p:sp>
      <p:grpSp>
        <p:nvGrpSpPr>
          <p:cNvPr id="16" name="Group 3"/>
          <p:cNvGrpSpPr/>
          <p:nvPr/>
        </p:nvGrpSpPr>
        <p:grpSpPr bwMode="auto">
          <a:xfrm>
            <a:off x="1816101" y="36514"/>
            <a:ext cx="7845425" cy="801687"/>
            <a:chOff x="76" y="18"/>
            <a:chExt cx="4269" cy="393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76" y="328"/>
              <a:ext cx="4269" cy="83"/>
            </a:xfrm>
            <a:custGeom>
              <a:avLst/>
              <a:gdLst>
                <a:gd name="G0" fmla="+- 263 0 0"/>
                <a:gd name="G1" fmla="+- 21600 0 263"/>
                <a:gd name="G2" fmla="*/ 263 1 2"/>
                <a:gd name="G3" fmla="+- 21600 0 G2"/>
                <a:gd name="G4" fmla="+/ 263 21600 2"/>
                <a:gd name="G5" fmla="+/ G1 0 2"/>
                <a:gd name="G6" fmla="*/ 21600 21600 263"/>
                <a:gd name="G7" fmla="*/ G6 1 2"/>
                <a:gd name="G8" fmla="+- 21600 0 G7"/>
                <a:gd name="G9" fmla="*/ 21600 1 2"/>
                <a:gd name="G10" fmla="+- 263 0 G9"/>
                <a:gd name="G11" fmla="?: G10 G8 0"/>
                <a:gd name="G12" fmla="?: G10 G7 21600"/>
                <a:gd name="T0" fmla="*/ 21468 w 21600"/>
                <a:gd name="T1" fmla="*/ 10800 h 21600"/>
                <a:gd name="T2" fmla="*/ 10800 w 21600"/>
                <a:gd name="T3" fmla="*/ 21600 h 21600"/>
                <a:gd name="T4" fmla="*/ 132 w 21600"/>
                <a:gd name="T5" fmla="*/ 10800 h 21600"/>
                <a:gd name="T6" fmla="*/ 10800 w 21600"/>
                <a:gd name="T7" fmla="*/ 0 h 21600"/>
                <a:gd name="T8" fmla="*/ 1932 w 21600"/>
                <a:gd name="T9" fmla="*/ 1932 h 21600"/>
                <a:gd name="T10" fmla="*/ 19668 w 21600"/>
                <a:gd name="T11" fmla="*/ 196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63" y="21600"/>
                  </a:lnTo>
                  <a:lnTo>
                    <a:pt x="2133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b="1" i="1" kern="0">
                <a:solidFill>
                  <a:srgbClr val="000000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99" y="18"/>
              <a:ext cx="4224" cy="56"/>
            </a:xfrm>
            <a:prstGeom prst="roundRect">
              <a:avLst>
                <a:gd name="adj" fmla="val 11273"/>
              </a:avLst>
            </a:pr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b="1" i="1" kern="0">
                <a:solidFill>
                  <a:srgbClr val="000000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</p:spTree>
    <p:extLst>
      <p:ext uri="{BB962C8B-B14F-4D97-AF65-F5344CB8AC3E}">
        <p14:creationId xmlns:p14="http://schemas.microsoft.com/office/powerpoint/2010/main" val="37646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文献检索</a:t>
            </a:r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单库检索</a:t>
            </a:r>
          </a:p>
        </p:txBody>
      </p:sp>
      <p:grpSp>
        <p:nvGrpSpPr>
          <p:cNvPr id="6" name="Group 3"/>
          <p:cNvGrpSpPr/>
          <p:nvPr/>
        </p:nvGrpSpPr>
        <p:grpSpPr bwMode="auto">
          <a:xfrm>
            <a:off x="1816101" y="36514"/>
            <a:ext cx="7845425" cy="801687"/>
            <a:chOff x="76" y="18"/>
            <a:chExt cx="4269" cy="393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76" y="328"/>
              <a:ext cx="4269" cy="83"/>
            </a:xfrm>
            <a:custGeom>
              <a:avLst/>
              <a:gdLst>
                <a:gd name="G0" fmla="+- 263 0 0"/>
                <a:gd name="G1" fmla="+- 21600 0 263"/>
                <a:gd name="G2" fmla="*/ 263 1 2"/>
                <a:gd name="G3" fmla="+- 21600 0 G2"/>
                <a:gd name="G4" fmla="+/ 263 21600 2"/>
                <a:gd name="G5" fmla="+/ G1 0 2"/>
                <a:gd name="G6" fmla="*/ 21600 21600 263"/>
                <a:gd name="G7" fmla="*/ G6 1 2"/>
                <a:gd name="G8" fmla="+- 21600 0 G7"/>
                <a:gd name="G9" fmla="*/ 21600 1 2"/>
                <a:gd name="G10" fmla="+- 263 0 G9"/>
                <a:gd name="G11" fmla="?: G10 G8 0"/>
                <a:gd name="G12" fmla="?: G10 G7 21600"/>
                <a:gd name="T0" fmla="*/ 21468 w 21600"/>
                <a:gd name="T1" fmla="*/ 10800 h 21600"/>
                <a:gd name="T2" fmla="*/ 10800 w 21600"/>
                <a:gd name="T3" fmla="*/ 21600 h 21600"/>
                <a:gd name="T4" fmla="*/ 132 w 21600"/>
                <a:gd name="T5" fmla="*/ 10800 h 21600"/>
                <a:gd name="T6" fmla="*/ 10800 w 21600"/>
                <a:gd name="T7" fmla="*/ 0 h 21600"/>
                <a:gd name="T8" fmla="*/ 1932 w 21600"/>
                <a:gd name="T9" fmla="*/ 1932 h 21600"/>
                <a:gd name="T10" fmla="*/ 19668 w 21600"/>
                <a:gd name="T11" fmla="*/ 196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63" y="21600"/>
                  </a:lnTo>
                  <a:lnTo>
                    <a:pt x="2133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b="1" i="1" kern="0">
                <a:solidFill>
                  <a:srgbClr val="000000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99" y="18"/>
              <a:ext cx="4224" cy="56"/>
            </a:xfrm>
            <a:prstGeom prst="roundRect">
              <a:avLst>
                <a:gd name="adj" fmla="val 11273"/>
              </a:avLst>
            </a:pr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b="1" i="1" kern="0">
                <a:solidFill>
                  <a:srgbClr val="000000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40914"/>
            <a:ext cx="9144000" cy="45135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19926"/>
            <a:ext cx="9144000" cy="40157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407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Freeform 5"/>
          <p:cNvSpPr>
            <a:spLocks noEditPoints="1"/>
          </p:cNvSpPr>
          <p:nvPr/>
        </p:nvSpPr>
        <p:spPr bwMode="auto">
          <a:xfrm>
            <a:off x="6588590" y="2898421"/>
            <a:ext cx="438970" cy="514752"/>
          </a:xfrm>
          <a:custGeom>
            <a:avLst/>
            <a:gdLst>
              <a:gd name="T0" fmla="*/ 2147483647 w 243"/>
              <a:gd name="T1" fmla="*/ 2147483647 h 269"/>
              <a:gd name="T2" fmla="*/ 2147483647 w 243"/>
              <a:gd name="T3" fmla="*/ 2147483647 h 269"/>
              <a:gd name="T4" fmla="*/ 2147483647 w 243"/>
              <a:gd name="T5" fmla="*/ 2147483647 h 269"/>
              <a:gd name="T6" fmla="*/ 2147483647 w 243"/>
              <a:gd name="T7" fmla="*/ 2147483647 h 269"/>
              <a:gd name="T8" fmla="*/ 2147483647 w 243"/>
              <a:gd name="T9" fmla="*/ 2147483647 h 269"/>
              <a:gd name="T10" fmla="*/ 2147483647 w 243"/>
              <a:gd name="T11" fmla="*/ 2147483647 h 269"/>
              <a:gd name="T12" fmla="*/ 2147483647 w 243"/>
              <a:gd name="T13" fmla="*/ 2147483647 h 269"/>
              <a:gd name="T14" fmla="*/ 2147483647 w 243"/>
              <a:gd name="T15" fmla="*/ 2147483647 h 269"/>
              <a:gd name="T16" fmla="*/ 2147483647 w 243"/>
              <a:gd name="T17" fmla="*/ 2147483647 h 269"/>
              <a:gd name="T18" fmla="*/ 2147483647 w 243"/>
              <a:gd name="T19" fmla="*/ 2147483647 h 269"/>
              <a:gd name="T20" fmla="*/ 2147483647 w 243"/>
              <a:gd name="T21" fmla="*/ 2147483647 h 269"/>
              <a:gd name="T22" fmla="*/ 2147483647 w 243"/>
              <a:gd name="T23" fmla="*/ 2147483647 h 269"/>
              <a:gd name="T24" fmla="*/ 2147483647 w 243"/>
              <a:gd name="T25" fmla="*/ 0 h 269"/>
              <a:gd name="T26" fmla="*/ 2147483647 w 243"/>
              <a:gd name="T27" fmla="*/ 2147483647 h 269"/>
              <a:gd name="T28" fmla="*/ 2147483647 w 243"/>
              <a:gd name="T29" fmla="*/ 2147483647 h 269"/>
              <a:gd name="T30" fmla="*/ 2147483647 w 243"/>
              <a:gd name="T31" fmla="*/ 2147483647 h 269"/>
              <a:gd name="T32" fmla="*/ 2147483647 w 243"/>
              <a:gd name="T33" fmla="*/ 2147483647 h 269"/>
              <a:gd name="T34" fmla="*/ 2147483647 w 243"/>
              <a:gd name="T35" fmla="*/ 2147483647 h 269"/>
              <a:gd name="T36" fmla="*/ 2147483647 w 243"/>
              <a:gd name="T37" fmla="*/ 2147483647 h 269"/>
              <a:gd name="T38" fmla="*/ 2147483647 w 243"/>
              <a:gd name="T39" fmla="*/ 2147483647 h 269"/>
              <a:gd name="T40" fmla="*/ 2147483647 w 243"/>
              <a:gd name="T41" fmla="*/ 2147483647 h 269"/>
              <a:gd name="T42" fmla="*/ 2147483647 w 243"/>
              <a:gd name="T43" fmla="*/ 2147483647 h 269"/>
              <a:gd name="T44" fmla="*/ 2147483647 w 243"/>
              <a:gd name="T45" fmla="*/ 2147483647 h 269"/>
              <a:gd name="T46" fmla="*/ 2147483647 w 243"/>
              <a:gd name="T47" fmla="*/ 2147483647 h 269"/>
              <a:gd name="T48" fmla="*/ 2147483647 w 243"/>
              <a:gd name="T49" fmla="*/ 2147483647 h 269"/>
              <a:gd name="T50" fmla="*/ 2147483647 w 243"/>
              <a:gd name="T51" fmla="*/ 2147483647 h 269"/>
              <a:gd name="T52" fmla="*/ 2147483647 w 243"/>
              <a:gd name="T53" fmla="*/ 2147483647 h 269"/>
              <a:gd name="T54" fmla="*/ 2147483647 w 243"/>
              <a:gd name="T55" fmla="*/ 2147483647 h 269"/>
              <a:gd name="T56" fmla="*/ 2147483647 w 243"/>
              <a:gd name="T57" fmla="*/ 2147483647 h 269"/>
              <a:gd name="T58" fmla="*/ 2147483647 w 243"/>
              <a:gd name="T59" fmla="*/ 2147483647 h 269"/>
              <a:gd name="T60" fmla="*/ 2147483647 w 243"/>
              <a:gd name="T61" fmla="*/ 2147483647 h 269"/>
              <a:gd name="T62" fmla="*/ 2147483647 w 243"/>
              <a:gd name="T63" fmla="*/ 2147483647 h 269"/>
              <a:gd name="T64" fmla="*/ 2147483647 w 243"/>
              <a:gd name="T65" fmla="*/ 2147483647 h 269"/>
              <a:gd name="T66" fmla="*/ 2147483647 w 243"/>
              <a:gd name="T67" fmla="*/ 2147483647 h 269"/>
              <a:gd name="T68" fmla="*/ 2147483647 w 243"/>
              <a:gd name="T69" fmla="*/ 2147483647 h 269"/>
              <a:gd name="T70" fmla="*/ 2147483647 w 243"/>
              <a:gd name="T71" fmla="*/ 2147483647 h 269"/>
              <a:gd name="T72" fmla="*/ 2147483647 w 243"/>
              <a:gd name="T73" fmla="*/ 2147483647 h 269"/>
              <a:gd name="T74" fmla="*/ 2147483647 w 243"/>
              <a:gd name="T75" fmla="*/ 2147483647 h 269"/>
              <a:gd name="T76" fmla="*/ 2147483647 w 243"/>
              <a:gd name="T77" fmla="*/ 2147483647 h 269"/>
              <a:gd name="T78" fmla="*/ 2147483647 w 243"/>
              <a:gd name="T79" fmla="*/ 2147483647 h 269"/>
              <a:gd name="T80" fmla="*/ 2147483647 w 243"/>
              <a:gd name="T81" fmla="*/ 2147483647 h 269"/>
              <a:gd name="T82" fmla="*/ 2147483647 w 243"/>
              <a:gd name="T83" fmla="*/ 2147483647 h 269"/>
              <a:gd name="T84" fmla="*/ 2147483647 w 243"/>
              <a:gd name="T85" fmla="*/ 2147483647 h 269"/>
              <a:gd name="T86" fmla="*/ 2147483647 w 243"/>
              <a:gd name="T87" fmla="*/ 2147483647 h 269"/>
              <a:gd name="T88" fmla="*/ 2147483647 w 243"/>
              <a:gd name="T89" fmla="*/ 2147483647 h 269"/>
              <a:gd name="T90" fmla="*/ 2147483647 w 243"/>
              <a:gd name="T91" fmla="*/ 2147483647 h 2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3"/>
              <a:gd name="T139" fmla="*/ 0 h 269"/>
              <a:gd name="T140" fmla="*/ 243 w 243"/>
              <a:gd name="T141" fmla="*/ 269 h 2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0187" tIns="35094" rIns="70187" bIns="35094"/>
          <a:lstStyle/>
          <a:p>
            <a:endParaRPr lang="zh-CN" altLang="en-US" sz="1620" kern="0">
              <a:solidFill>
                <a:sysClr val="windowText" lastClr="000000"/>
              </a:solidFill>
            </a:endParaRPr>
          </a:p>
        </p:txBody>
      </p:sp>
      <p:sp>
        <p:nvSpPr>
          <p:cNvPr id="13317" name="Freeform 61"/>
          <p:cNvSpPr>
            <a:spLocks noEditPoints="1"/>
          </p:cNvSpPr>
          <p:nvPr/>
        </p:nvSpPr>
        <p:spPr bwMode="auto">
          <a:xfrm>
            <a:off x="6680102" y="4515601"/>
            <a:ext cx="496164" cy="387494"/>
          </a:xfrm>
          <a:custGeom>
            <a:avLst/>
            <a:gdLst>
              <a:gd name="T0" fmla="*/ 2147483647 w 264"/>
              <a:gd name="T1" fmla="*/ 2147483647 h 192"/>
              <a:gd name="T2" fmla="*/ 2147483647 w 264"/>
              <a:gd name="T3" fmla="*/ 2147483647 h 192"/>
              <a:gd name="T4" fmla="*/ 2147483647 w 264"/>
              <a:gd name="T5" fmla="*/ 2147483647 h 192"/>
              <a:gd name="T6" fmla="*/ 2147483647 w 264"/>
              <a:gd name="T7" fmla="*/ 2147483647 h 192"/>
              <a:gd name="T8" fmla="*/ 2147483647 w 264"/>
              <a:gd name="T9" fmla="*/ 2147483647 h 192"/>
              <a:gd name="T10" fmla="*/ 2147483647 w 264"/>
              <a:gd name="T11" fmla="*/ 2147483647 h 192"/>
              <a:gd name="T12" fmla="*/ 2147483647 w 264"/>
              <a:gd name="T13" fmla="*/ 2147483647 h 192"/>
              <a:gd name="T14" fmla="*/ 0 w 264"/>
              <a:gd name="T15" fmla="*/ 2147483647 h 192"/>
              <a:gd name="T16" fmla="*/ 2147483647 w 264"/>
              <a:gd name="T17" fmla="*/ 2147483647 h 192"/>
              <a:gd name="T18" fmla="*/ 2147483647 w 264"/>
              <a:gd name="T19" fmla="*/ 2147483647 h 192"/>
              <a:gd name="T20" fmla="*/ 2147483647 w 264"/>
              <a:gd name="T21" fmla="*/ 2147483647 h 192"/>
              <a:gd name="T22" fmla="*/ 2147483647 w 264"/>
              <a:gd name="T23" fmla="*/ 2147483647 h 192"/>
              <a:gd name="T24" fmla="*/ 2147483647 w 264"/>
              <a:gd name="T25" fmla="*/ 2147483647 h 192"/>
              <a:gd name="T26" fmla="*/ 2147483647 w 264"/>
              <a:gd name="T27" fmla="*/ 2147483647 h 192"/>
              <a:gd name="T28" fmla="*/ 2147483647 w 264"/>
              <a:gd name="T29" fmla="*/ 2147483647 h 192"/>
              <a:gd name="T30" fmla="*/ 2147483647 w 264"/>
              <a:gd name="T31" fmla="*/ 2147483647 h 192"/>
              <a:gd name="T32" fmla="*/ 2147483647 w 264"/>
              <a:gd name="T33" fmla="*/ 2147483647 h 192"/>
              <a:gd name="T34" fmla="*/ 2147483647 w 264"/>
              <a:gd name="T35" fmla="*/ 2147483647 h 192"/>
              <a:gd name="T36" fmla="*/ 2147483647 w 264"/>
              <a:gd name="T37" fmla="*/ 2147483647 h 192"/>
              <a:gd name="T38" fmla="*/ 2147483647 w 264"/>
              <a:gd name="T39" fmla="*/ 2147483647 h 192"/>
              <a:gd name="T40" fmla="*/ 2147483647 w 264"/>
              <a:gd name="T41" fmla="*/ 2147483647 h 192"/>
              <a:gd name="T42" fmla="*/ 2147483647 w 264"/>
              <a:gd name="T43" fmla="*/ 2147483647 h 192"/>
              <a:gd name="T44" fmla="*/ 2147483647 w 264"/>
              <a:gd name="T45" fmla="*/ 2147483647 h 192"/>
              <a:gd name="T46" fmla="*/ 2147483647 w 264"/>
              <a:gd name="T47" fmla="*/ 2147483647 h 192"/>
              <a:gd name="T48" fmla="*/ 2147483647 w 264"/>
              <a:gd name="T49" fmla="*/ 2147483647 h 192"/>
              <a:gd name="T50" fmla="*/ 2147483647 w 264"/>
              <a:gd name="T51" fmla="*/ 2147483647 h 192"/>
              <a:gd name="T52" fmla="*/ 2147483647 w 264"/>
              <a:gd name="T53" fmla="*/ 2147483647 h 192"/>
              <a:gd name="T54" fmla="*/ 2147483647 w 264"/>
              <a:gd name="T55" fmla="*/ 2147483647 h 192"/>
              <a:gd name="T56" fmla="*/ 2147483647 w 264"/>
              <a:gd name="T57" fmla="*/ 2147483647 h 192"/>
              <a:gd name="T58" fmla="*/ 2147483647 w 264"/>
              <a:gd name="T59" fmla="*/ 2147483647 h 192"/>
              <a:gd name="T60" fmla="*/ 2147483647 w 264"/>
              <a:gd name="T61" fmla="*/ 2147483647 h 192"/>
              <a:gd name="T62" fmla="*/ 2147483647 w 264"/>
              <a:gd name="T63" fmla="*/ 2147483647 h 192"/>
              <a:gd name="T64" fmla="*/ 2147483647 w 264"/>
              <a:gd name="T65" fmla="*/ 2147483647 h 1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4"/>
              <a:gd name="T100" fmla="*/ 0 h 192"/>
              <a:gd name="T101" fmla="*/ 264 w 264"/>
              <a:gd name="T102" fmla="*/ 192 h 19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4" h="192">
                <a:moveTo>
                  <a:pt x="176" y="8"/>
                </a:moveTo>
                <a:cubicBezTo>
                  <a:pt x="176" y="170"/>
                  <a:pt x="176" y="170"/>
                  <a:pt x="176" y="170"/>
                </a:cubicBezTo>
                <a:cubicBezTo>
                  <a:pt x="176" y="176"/>
                  <a:pt x="168" y="178"/>
                  <a:pt x="165" y="173"/>
                </a:cubicBezTo>
                <a:cubicBezTo>
                  <a:pt x="147" y="145"/>
                  <a:pt x="129" y="130"/>
                  <a:pt x="66" y="127"/>
                </a:cubicBezTo>
                <a:cubicBezTo>
                  <a:pt x="86" y="192"/>
                  <a:pt x="86" y="192"/>
                  <a:pt x="86" y="192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16" y="125"/>
                  <a:pt x="0" y="109"/>
                  <a:pt x="0" y="89"/>
                </a:cubicBezTo>
                <a:cubicBezTo>
                  <a:pt x="0" y="69"/>
                  <a:pt x="17" y="52"/>
                  <a:pt x="37" y="52"/>
                </a:cubicBezTo>
                <a:cubicBezTo>
                  <a:pt x="124" y="52"/>
                  <a:pt x="144" y="37"/>
                  <a:pt x="165" y="5"/>
                </a:cubicBezTo>
                <a:cubicBezTo>
                  <a:pt x="168" y="0"/>
                  <a:pt x="176" y="2"/>
                  <a:pt x="176" y="8"/>
                </a:cubicBezTo>
                <a:close/>
                <a:moveTo>
                  <a:pt x="227" y="97"/>
                </a:moveTo>
                <a:cubicBezTo>
                  <a:pt x="227" y="112"/>
                  <a:pt x="222" y="127"/>
                  <a:pt x="214" y="138"/>
                </a:cubicBezTo>
                <a:cubicBezTo>
                  <a:pt x="214" y="138"/>
                  <a:pt x="211" y="142"/>
                  <a:pt x="206" y="142"/>
                </a:cubicBezTo>
                <a:cubicBezTo>
                  <a:pt x="200" y="142"/>
                  <a:pt x="196" y="137"/>
                  <a:pt x="196" y="132"/>
                </a:cubicBezTo>
                <a:cubicBezTo>
                  <a:pt x="196" y="128"/>
                  <a:pt x="198" y="126"/>
                  <a:pt x="198" y="126"/>
                </a:cubicBezTo>
                <a:cubicBezTo>
                  <a:pt x="201" y="120"/>
                  <a:pt x="207" y="112"/>
                  <a:pt x="207" y="97"/>
                </a:cubicBezTo>
                <a:cubicBezTo>
                  <a:pt x="207" y="82"/>
                  <a:pt x="201" y="74"/>
                  <a:pt x="198" y="68"/>
                </a:cubicBezTo>
                <a:cubicBezTo>
                  <a:pt x="198" y="68"/>
                  <a:pt x="196" y="66"/>
                  <a:pt x="196" y="62"/>
                </a:cubicBezTo>
                <a:cubicBezTo>
                  <a:pt x="196" y="57"/>
                  <a:pt x="200" y="52"/>
                  <a:pt x="206" y="52"/>
                </a:cubicBezTo>
                <a:cubicBezTo>
                  <a:pt x="211" y="52"/>
                  <a:pt x="214" y="56"/>
                  <a:pt x="214" y="56"/>
                </a:cubicBezTo>
                <a:cubicBezTo>
                  <a:pt x="222" y="67"/>
                  <a:pt x="227" y="81"/>
                  <a:pt x="227" y="97"/>
                </a:cubicBezTo>
                <a:close/>
                <a:moveTo>
                  <a:pt x="220" y="38"/>
                </a:moveTo>
                <a:cubicBezTo>
                  <a:pt x="220" y="38"/>
                  <a:pt x="215" y="35"/>
                  <a:pt x="215" y="30"/>
                </a:cubicBezTo>
                <a:cubicBezTo>
                  <a:pt x="215" y="24"/>
                  <a:pt x="220" y="19"/>
                  <a:pt x="225" y="19"/>
                </a:cubicBezTo>
                <a:cubicBezTo>
                  <a:pt x="229" y="19"/>
                  <a:pt x="232" y="22"/>
                  <a:pt x="232" y="22"/>
                </a:cubicBezTo>
                <a:cubicBezTo>
                  <a:pt x="244" y="31"/>
                  <a:pt x="264" y="55"/>
                  <a:pt x="264" y="97"/>
                </a:cubicBezTo>
                <a:cubicBezTo>
                  <a:pt x="264" y="139"/>
                  <a:pt x="244" y="163"/>
                  <a:pt x="232" y="172"/>
                </a:cubicBezTo>
                <a:cubicBezTo>
                  <a:pt x="232" y="172"/>
                  <a:pt x="229" y="174"/>
                  <a:pt x="225" y="174"/>
                </a:cubicBezTo>
                <a:cubicBezTo>
                  <a:pt x="220" y="174"/>
                  <a:pt x="215" y="170"/>
                  <a:pt x="215" y="164"/>
                </a:cubicBezTo>
                <a:cubicBezTo>
                  <a:pt x="215" y="159"/>
                  <a:pt x="220" y="156"/>
                  <a:pt x="220" y="156"/>
                </a:cubicBezTo>
                <a:cubicBezTo>
                  <a:pt x="234" y="145"/>
                  <a:pt x="244" y="124"/>
                  <a:pt x="244" y="97"/>
                </a:cubicBezTo>
                <a:cubicBezTo>
                  <a:pt x="244" y="70"/>
                  <a:pt x="234" y="49"/>
                  <a:pt x="220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0187" tIns="35094" rIns="70187" bIns="35094"/>
          <a:lstStyle/>
          <a:p>
            <a:endParaRPr lang="zh-CN" altLang="en-US" sz="1620" kern="0">
              <a:solidFill>
                <a:sysClr val="windowText" lastClr="000000"/>
              </a:solidFill>
            </a:endParaRPr>
          </a:p>
        </p:txBody>
      </p:sp>
      <p:sp>
        <p:nvSpPr>
          <p:cNvPr id="13318" name="Freeform 37"/>
          <p:cNvSpPr/>
          <p:nvPr/>
        </p:nvSpPr>
        <p:spPr bwMode="auto">
          <a:xfrm>
            <a:off x="5181601" y="4569937"/>
            <a:ext cx="457557" cy="431820"/>
          </a:xfrm>
          <a:custGeom>
            <a:avLst/>
            <a:gdLst>
              <a:gd name="T0" fmla="*/ 2147483647 w 261"/>
              <a:gd name="T1" fmla="*/ 2147483647 h 231"/>
              <a:gd name="T2" fmla="*/ 2147483647 w 261"/>
              <a:gd name="T3" fmla="*/ 2147483647 h 231"/>
              <a:gd name="T4" fmla="*/ 2147483647 w 261"/>
              <a:gd name="T5" fmla="*/ 0 h 231"/>
              <a:gd name="T6" fmla="*/ 2147483647 w 261"/>
              <a:gd name="T7" fmla="*/ 2147483647 h 231"/>
              <a:gd name="T8" fmla="*/ 2147483647 w 261"/>
              <a:gd name="T9" fmla="*/ 2147483647 h 231"/>
              <a:gd name="T10" fmla="*/ 0 w 261"/>
              <a:gd name="T11" fmla="*/ 2147483647 h 231"/>
              <a:gd name="T12" fmla="*/ 2147483647 w 261"/>
              <a:gd name="T13" fmla="*/ 2147483647 h 231"/>
              <a:gd name="T14" fmla="*/ 2147483647 w 261"/>
              <a:gd name="T15" fmla="*/ 2147483647 h 231"/>
              <a:gd name="T16" fmla="*/ 2147483647 w 261"/>
              <a:gd name="T17" fmla="*/ 2147483647 h 231"/>
              <a:gd name="T18" fmla="*/ 2147483647 w 261"/>
              <a:gd name="T19" fmla="*/ 2147483647 h 231"/>
              <a:gd name="T20" fmla="*/ 2147483647 w 261"/>
              <a:gd name="T21" fmla="*/ 2147483647 h 231"/>
              <a:gd name="T22" fmla="*/ 2147483647 w 261"/>
              <a:gd name="T23" fmla="*/ 2147483647 h 231"/>
              <a:gd name="T24" fmla="*/ 2147483647 w 261"/>
              <a:gd name="T25" fmla="*/ 2147483647 h 231"/>
              <a:gd name="T26" fmla="*/ 2147483647 w 261"/>
              <a:gd name="T27" fmla="*/ 2147483647 h 231"/>
              <a:gd name="T28" fmla="*/ 2147483647 w 261"/>
              <a:gd name="T29" fmla="*/ 2147483647 h 231"/>
              <a:gd name="T30" fmla="*/ 2147483647 w 261"/>
              <a:gd name="T31" fmla="*/ 2147483647 h 231"/>
              <a:gd name="T32" fmla="*/ 2147483647 w 261"/>
              <a:gd name="T33" fmla="*/ 2147483647 h 231"/>
              <a:gd name="T34" fmla="*/ 2147483647 w 261"/>
              <a:gd name="T35" fmla="*/ 2147483647 h 231"/>
              <a:gd name="T36" fmla="*/ 2147483647 w 261"/>
              <a:gd name="T37" fmla="*/ 2147483647 h 231"/>
              <a:gd name="T38" fmla="*/ 2147483647 w 261"/>
              <a:gd name="T39" fmla="*/ 2147483647 h 231"/>
              <a:gd name="T40" fmla="*/ 2147483647 w 261"/>
              <a:gd name="T41" fmla="*/ 2147483647 h 231"/>
              <a:gd name="T42" fmla="*/ 2147483647 w 261"/>
              <a:gd name="T43" fmla="*/ 2147483647 h 231"/>
              <a:gd name="T44" fmla="*/ 2147483647 w 261"/>
              <a:gd name="T45" fmla="*/ 2147483647 h 231"/>
              <a:gd name="T46" fmla="*/ 2147483647 w 261"/>
              <a:gd name="T47" fmla="*/ 2147483647 h 231"/>
              <a:gd name="T48" fmla="*/ 2147483647 w 261"/>
              <a:gd name="T49" fmla="*/ 2147483647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61"/>
              <a:gd name="T76" fmla="*/ 0 h 231"/>
              <a:gd name="T77" fmla="*/ 261 w 261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61" h="231">
                <a:moveTo>
                  <a:pt x="138" y="14"/>
                </a:moveTo>
                <a:cubicBezTo>
                  <a:pt x="138" y="8"/>
                  <a:pt x="138" y="8"/>
                  <a:pt x="138" y="8"/>
                </a:cubicBezTo>
                <a:cubicBezTo>
                  <a:pt x="138" y="3"/>
                  <a:pt x="135" y="0"/>
                  <a:pt x="131" y="0"/>
                </a:cubicBezTo>
                <a:cubicBezTo>
                  <a:pt x="126" y="0"/>
                  <a:pt x="123" y="3"/>
                  <a:pt x="123" y="8"/>
                </a:cubicBezTo>
                <a:cubicBezTo>
                  <a:pt x="123" y="14"/>
                  <a:pt x="123" y="14"/>
                  <a:pt x="123" y="14"/>
                </a:cubicBezTo>
                <a:cubicBezTo>
                  <a:pt x="58" y="17"/>
                  <a:pt x="5" y="61"/>
                  <a:pt x="0" y="117"/>
                </a:cubicBezTo>
                <a:cubicBezTo>
                  <a:pt x="6" y="112"/>
                  <a:pt x="16" y="109"/>
                  <a:pt x="27" y="109"/>
                </a:cubicBezTo>
                <a:cubicBezTo>
                  <a:pt x="44" y="109"/>
                  <a:pt x="58" y="117"/>
                  <a:pt x="61" y="126"/>
                </a:cubicBezTo>
                <a:cubicBezTo>
                  <a:pt x="62" y="126"/>
                  <a:pt x="62" y="126"/>
                  <a:pt x="62" y="126"/>
                </a:cubicBezTo>
                <a:cubicBezTo>
                  <a:pt x="65" y="117"/>
                  <a:pt x="79" y="110"/>
                  <a:pt x="96" y="110"/>
                </a:cubicBezTo>
                <a:cubicBezTo>
                  <a:pt x="107" y="110"/>
                  <a:pt x="116" y="113"/>
                  <a:pt x="123" y="117"/>
                </a:cubicBezTo>
                <a:cubicBezTo>
                  <a:pt x="123" y="196"/>
                  <a:pt x="123" y="196"/>
                  <a:pt x="123" y="196"/>
                </a:cubicBezTo>
                <a:cubicBezTo>
                  <a:pt x="123" y="206"/>
                  <a:pt x="114" y="215"/>
                  <a:pt x="103" y="215"/>
                </a:cubicBezTo>
                <a:cubicBezTo>
                  <a:pt x="92" y="215"/>
                  <a:pt x="83" y="206"/>
                  <a:pt x="83" y="196"/>
                </a:cubicBezTo>
                <a:cubicBezTo>
                  <a:pt x="83" y="191"/>
                  <a:pt x="80" y="188"/>
                  <a:pt x="75" y="188"/>
                </a:cubicBezTo>
                <a:cubicBezTo>
                  <a:pt x="71" y="188"/>
                  <a:pt x="68" y="191"/>
                  <a:pt x="68" y="196"/>
                </a:cubicBezTo>
                <a:cubicBezTo>
                  <a:pt x="68" y="215"/>
                  <a:pt x="83" y="231"/>
                  <a:pt x="103" y="231"/>
                </a:cubicBezTo>
                <a:cubicBezTo>
                  <a:pt x="123" y="231"/>
                  <a:pt x="138" y="215"/>
                  <a:pt x="138" y="196"/>
                </a:cubicBezTo>
                <a:cubicBezTo>
                  <a:pt x="138" y="117"/>
                  <a:pt x="138" y="117"/>
                  <a:pt x="138" y="117"/>
                </a:cubicBezTo>
                <a:cubicBezTo>
                  <a:pt x="145" y="112"/>
                  <a:pt x="154" y="109"/>
                  <a:pt x="165" y="109"/>
                </a:cubicBezTo>
                <a:cubicBezTo>
                  <a:pt x="182" y="109"/>
                  <a:pt x="196" y="117"/>
                  <a:pt x="199" y="126"/>
                </a:cubicBezTo>
                <a:cubicBezTo>
                  <a:pt x="201" y="126"/>
                  <a:pt x="201" y="126"/>
                  <a:pt x="201" y="126"/>
                </a:cubicBezTo>
                <a:cubicBezTo>
                  <a:pt x="204" y="117"/>
                  <a:pt x="218" y="110"/>
                  <a:pt x="234" y="110"/>
                </a:cubicBezTo>
                <a:cubicBezTo>
                  <a:pt x="245" y="110"/>
                  <a:pt x="255" y="113"/>
                  <a:pt x="261" y="117"/>
                </a:cubicBezTo>
                <a:cubicBezTo>
                  <a:pt x="256" y="61"/>
                  <a:pt x="204" y="17"/>
                  <a:pt x="138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0187" tIns="35094" rIns="70187" bIns="35094"/>
          <a:lstStyle/>
          <a:p>
            <a:endParaRPr lang="zh-CN" altLang="en-US" sz="1620" kern="0">
              <a:solidFill>
                <a:sysClr val="windowText" lastClr="000000"/>
              </a:solidFill>
            </a:endParaRPr>
          </a:p>
        </p:txBody>
      </p:sp>
      <p:pic>
        <p:nvPicPr>
          <p:cNvPr id="13319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51" y="1356114"/>
            <a:ext cx="8712176" cy="412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3" name="圆角矩形 2"/>
          <p:cNvSpPr>
            <a:spLocks noChangeArrowheads="1"/>
          </p:cNvSpPr>
          <p:nvPr/>
        </p:nvSpPr>
        <p:spPr bwMode="auto">
          <a:xfrm>
            <a:off x="5353858" y="2077636"/>
            <a:ext cx="5314142" cy="96014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0187" tIns="35094" rIns="70187" bIns="3509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zh-CN" altLang="en-US" sz="1350" ker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7434" name="文本框 3"/>
          <p:cNvSpPr txBox="1">
            <a:spLocks noChangeArrowheads="1"/>
          </p:cNvSpPr>
          <p:nvPr/>
        </p:nvSpPr>
        <p:spPr bwMode="auto">
          <a:xfrm>
            <a:off x="4114617" y="3444975"/>
            <a:ext cx="2911735" cy="624871"/>
          </a:xfrm>
          <a:prstGeom prst="rect">
            <a:avLst/>
          </a:prstGeom>
          <a:gradFill rotWithShape="1">
            <a:gsLst>
              <a:gs pos="0">
                <a:srgbClr val="F18C55"/>
              </a:gs>
              <a:gs pos="50000">
                <a:srgbClr val="F67B28"/>
              </a:gs>
              <a:gs pos="100000">
                <a:srgbClr val="E56B17"/>
              </a:gs>
            </a:gsLst>
            <a:lin ang="5400000"/>
          </a:gradFill>
          <a:ln>
            <a:noFill/>
          </a:ln>
          <a:effectLst>
            <a:outerShdw dist="19050" dir="5400000" algn="ctr" rotWithShape="0">
              <a:srgbClr val="000000">
                <a:alpha val="62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187" tIns="35094" rIns="70187" bIns="3509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800" b="1" kern="0" dirty="0">
                <a:solidFill>
                  <a:srgbClr val="FFFFFF"/>
                </a:solidFill>
                <a:ea typeface="宋体" panose="02010600030101010101" pitchFamily="2" charset="-122"/>
              </a:rPr>
              <a:t>点击右侧“跨库选择”，</a:t>
            </a:r>
            <a:endParaRPr lang="en-US" altLang="zh-CN" sz="1800" b="1" kern="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zh-CN" altLang="en-US" sz="1800" b="1" kern="0" dirty="0">
                <a:solidFill>
                  <a:srgbClr val="FFFFFF"/>
                </a:solidFill>
                <a:ea typeface="宋体" panose="02010600030101010101" pitchFamily="2" charset="-122"/>
              </a:rPr>
              <a:t>可选择多个数据库进行检索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文献检索</a:t>
            </a:r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跨库检索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025028"/>
      </p:ext>
    </p:extLst>
  </p:cSld>
  <p:clrMapOvr>
    <a:masterClrMapping/>
  </p:clrMapOvr>
  <p:transition spd="slow" advTm="2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3" grpId="0" animBg="1" autoUpdateAnimBg="0"/>
      <p:bldP spid="1743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46" y="1462367"/>
            <a:ext cx="9094154" cy="9357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846" y="1462367"/>
            <a:ext cx="9094154" cy="45515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文献检索</a:t>
            </a:r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高级检索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399" y="1454151"/>
            <a:ext cx="7419048" cy="526666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362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88" y="1525013"/>
            <a:ext cx="8852013" cy="8676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422510"/>
            <a:ext cx="9157325" cy="3953695"/>
          </a:xfrm>
          <a:prstGeom prst="rect">
            <a:avLst/>
          </a:prstGeom>
        </p:spPr>
      </p:pic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文献检索</a:t>
            </a:r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出版物检索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</p:spTree>
    <p:extLst>
      <p:ext uri="{BB962C8B-B14F-4D97-AF65-F5344CB8AC3E}">
        <p14:creationId xmlns:p14="http://schemas.microsoft.com/office/powerpoint/2010/main" val="3015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90" y="1499476"/>
            <a:ext cx="7753955" cy="134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7" name="圆角矩形 3"/>
          <p:cNvSpPr>
            <a:spLocks noChangeArrowheads="1"/>
          </p:cNvSpPr>
          <p:nvPr/>
        </p:nvSpPr>
        <p:spPr bwMode="auto">
          <a:xfrm>
            <a:off x="8911929" y="1717124"/>
            <a:ext cx="607694" cy="21591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0187" tIns="35094" rIns="70187" bIns="3509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zh-CN" altLang="en-US" sz="1350" ker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8458" name="文本框 4"/>
          <p:cNvSpPr txBox="1">
            <a:spLocks noChangeArrowheads="1"/>
          </p:cNvSpPr>
          <p:nvPr/>
        </p:nvSpPr>
        <p:spPr bwMode="auto">
          <a:xfrm>
            <a:off x="6363369" y="2459792"/>
            <a:ext cx="3540598" cy="563316"/>
          </a:xfrm>
          <a:prstGeom prst="rect">
            <a:avLst/>
          </a:prstGeom>
          <a:gradFill rotWithShape="1">
            <a:gsLst>
              <a:gs pos="0">
                <a:srgbClr val="F18C55"/>
              </a:gs>
              <a:gs pos="50000">
                <a:srgbClr val="F67B28"/>
              </a:gs>
              <a:gs pos="100000">
                <a:srgbClr val="E56B17"/>
              </a:gs>
            </a:gsLst>
            <a:lin ang="5400000"/>
          </a:gradFill>
          <a:ln>
            <a:noFill/>
          </a:ln>
          <a:effectLst>
            <a:outerShdw dist="19050" dir="5400000" algn="ctr" rotWithShape="0">
              <a:srgbClr val="000000">
                <a:alpha val="62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187" tIns="35094" rIns="70187" bIns="3509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600" kern="0" dirty="0">
                <a:solidFill>
                  <a:srgbClr val="FFFFFF"/>
                </a:solidFill>
                <a:ea typeface="宋体" panose="02010600030101010101" pitchFamily="2" charset="-122"/>
              </a:rPr>
              <a:t>进入特色导航，帮助读者快速定位</a:t>
            </a:r>
            <a:endParaRPr lang="en-US" altLang="zh-CN" sz="1600" kern="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zh-CN" altLang="en-US" sz="1600" kern="0" dirty="0">
                <a:solidFill>
                  <a:srgbClr val="FFFFFF"/>
                </a:solidFill>
                <a:ea typeface="宋体" panose="02010600030101010101" pitchFamily="2" charset="-122"/>
              </a:rPr>
              <a:t>到不同出版物数据库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023" y="1554137"/>
            <a:ext cx="9031458" cy="3856725"/>
          </a:xfrm>
          <a:prstGeom prst="rect">
            <a:avLst/>
          </a:prstGeom>
        </p:spPr>
      </p:pic>
      <p:sp>
        <p:nvSpPr>
          <p:cNvPr id="31" name="圆角矩形 5"/>
          <p:cNvSpPr>
            <a:spLocks noChangeArrowheads="1"/>
          </p:cNvSpPr>
          <p:nvPr/>
        </p:nvSpPr>
        <p:spPr bwMode="auto">
          <a:xfrm>
            <a:off x="3360096" y="2061082"/>
            <a:ext cx="6006546" cy="3857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925" tIns="38963" rIns="77925" bIns="3896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zh-CN" altLang="en-US" sz="1500" ker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022" y="1499476"/>
            <a:ext cx="9144000" cy="4544947"/>
          </a:xfrm>
          <a:prstGeom prst="rect">
            <a:avLst/>
          </a:prstGeom>
        </p:spPr>
      </p:pic>
      <p:sp>
        <p:nvSpPr>
          <p:cNvPr id="12" name="圆角矩形 11"/>
          <p:cNvSpPr>
            <a:spLocks noChangeArrowheads="1"/>
          </p:cNvSpPr>
          <p:nvPr/>
        </p:nvSpPr>
        <p:spPr bwMode="auto">
          <a:xfrm>
            <a:off x="1502367" y="2756117"/>
            <a:ext cx="1148439" cy="3583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925" tIns="38963" rIns="77925" bIns="3896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zh-CN" altLang="en-US" sz="1500" ker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1828800" y="838200"/>
            <a:ext cx="4572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kern="0">
                <a:ea typeface="宋体" panose="02010600030101010101" pitchFamily="2" charset="-122"/>
              </a:rPr>
              <a:t>    </a:t>
            </a:r>
            <a:endParaRPr lang="zh-CN" altLang="en-US" sz="2800" b="1" ker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gray">
          <a:xfrm>
            <a:off x="2016370" y="889110"/>
            <a:ext cx="4384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文献检索</a:t>
            </a:r>
            <a:r>
              <a:rPr lang="en-US" altLang="zh-CN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2400" b="1" kern="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出版物检索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847850" y="76200"/>
            <a:ext cx="8001000" cy="679450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 w="63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1262380" indent="-638175">
              <a:spcBef>
                <a:spcPct val="20000"/>
              </a:spcBef>
              <a:buClr>
                <a:srgbClr val="E1B40C"/>
              </a:buClr>
            </a:pP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CNKI</a:t>
            </a:r>
            <a:r>
              <a:rPr lang="zh-CN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资源使用技巧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715875"/>
      </p:ext>
    </p:extLst>
  </p:cSld>
  <p:clrMapOvr>
    <a:masterClrMapping/>
  </p:clrMapOvr>
  <p:transition spd="slow" advTm="2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 animBg="1" autoUpdateAnimBg="0"/>
      <p:bldP spid="18458" grpId="0" animBg="1" autoUpdateAnimBg="0"/>
      <p:bldP spid="31" grpId="0" animBg="1"/>
      <p:bldP spid="12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"/>
</p:tagLst>
</file>

<file path=ppt/theme/theme1.xml><?xml version="1.0" encoding="utf-8"?>
<a:theme xmlns:a="http://schemas.openxmlformats.org/drawingml/2006/main" name="1_Office 主题​​">
  <a:themeElements>
    <a:clrScheme name="Composite">
      <a:dk1>
        <a:sysClr val="windowText" lastClr="000000"/>
      </a:dk1>
      <a:lt1>
        <a:sysClr val="window" lastClr="CCE8C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489</Words>
  <Application>Microsoft Office PowerPoint</Application>
  <PresentationFormat>宽屏</PresentationFormat>
  <Paragraphs>88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等线</vt:lpstr>
      <vt:lpstr>等线 Light</vt:lpstr>
      <vt:lpstr>华文细黑</vt:lpstr>
      <vt:lpstr>楷体</vt:lpstr>
      <vt:lpstr>楷体_GB2312</vt:lpstr>
      <vt:lpstr>宋体</vt:lpstr>
      <vt:lpstr>Arial</vt:lpstr>
      <vt:lpstr>Calibri</vt:lpstr>
      <vt:lpstr>Calibri Light</vt:lpstr>
      <vt:lpstr>Times New Roman</vt:lpstr>
      <vt:lpstr>Verdana</vt:lpstr>
      <vt:lpstr>Wingdings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通过知网节了解更多详细信息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李龙飞</dc:creator>
  <cp:lastModifiedBy>李龙飞</cp:lastModifiedBy>
  <cp:revision>1</cp:revision>
  <dcterms:created xsi:type="dcterms:W3CDTF">2016-11-04T06:16:15Z</dcterms:created>
  <dcterms:modified xsi:type="dcterms:W3CDTF">2016-11-04T06:17:16Z</dcterms:modified>
</cp:coreProperties>
</file>